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09" r:id="rId2"/>
    <p:sldId id="336" r:id="rId3"/>
    <p:sldId id="310" r:id="rId4"/>
    <p:sldId id="262" r:id="rId5"/>
    <p:sldId id="264" r:id="rId6"/>
    <p:sldId id="328" r:id="rId7"/>
    <p:sldId id="301" r:id="rId8"/>
    <p:sldId id="303" r:id="rId9"/>
    <p:sldId id="332" r:id="rId10"/>
    <p:sldId id="306" r:id="rId11"/>
    <p:sldId id="337" r:id="rId12"/>
    <p:sldId id="33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4CF6D-5B2F-42A9-9D80-99F558638C8F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1937A-DF5C-44C2-A127-5A77794100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86FA-C5CA-475A-B72D-3584CFE418E6}" type="datetime1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Составитель Баранцева Светлана Петровна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CFC3-A0C8-4657-952B-D19ECBA117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34B4F-52AC-43D3-9C3E-2E4E0D03E627}" type="datetime1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Составитель Баранцева Светлана Петровна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CFC3-A0C8-4657-952B-D19ECBA117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F8CF-48D0-4E94-BCCE-2B0034DD009D}" type="datetime1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Составитель Баранцева Светлана Петровна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CFC3-A0C8-4657-952B-D19ECBA117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B85-32F3-40ED-B68E-CF3BEE61F6EB}" type="datetime1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Составитель Баранцева Светлана Петровна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CFC3-A0C8-4657-952B-D19ECBA117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8D2F-0221-4835-AE67-7670184184D7}" type="datetime1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Составитель Баранцева Светлана Петровна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CFC3-A0C8-4657-952B-D19ECBA117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BF45-AB55-456E-AC76-2653A6F10627}" type="datetime1">
              <a:rPr lang="ru-RU" smtClean="0"/>
              <a:pPr/>
              <a:t>22.09.2017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Составитель Баранцева Светлана Петровна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CFC3-A0C8-4657-952B-D19ECBA117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075B2-85FC-4F12-A73A-F595D1CF84D5}" type="datetime1">
              <a:rPr lang="ru-RU" smtClean="0"/>
              <a:pPr/>
              <a:t>22.09.2017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Составитель Баранцева Светлана Петровна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CFC3-A0C8-4657-952B-D19ECBA117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5046-1FA5-4594-AFC8-56F05A440D99}" type="datetime1">
              <a:rPr lang="ru-RU" smtClean="0"/>
              <a:pPr/>
              <a:t>22.09.2017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Составитель Баранцева Светлана Петровна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CFC3-A0C8-4657-952B-D19ECBA117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24227-F536-4A39-8E4D-15FB10201D2F}" type="datetime1">
              <a:rPr lang="ru-RU" smtClean="0"/>
              <a:pPr/>
              <a:t>22.09.2017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Составитель Баранцева Светлана Петровна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CFC3-A0C8-4657-952B-D19ECBA117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0F7C8-A707-4DE7-9C32-8A840AF71811}" type="datetime1">
              <a:rPr lang="ru-RU" smtClean="0"/>
              <a:pPr/>
              <a:t>22.09.2017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Составитель Баранцева Светлана Петровна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CFC3-A0C8-4657-952B-D19ECBA117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4238-921E-40FC-98E4-8D14CD498CDD}" type="datetime1">
              <a:rPr lang="ru-RU" smtClean="0"/>
              <a:pPr/>
              <a:t>22.09.2017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Составитель Баранцева Светлана Петровна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CFC3-A0C8-4657-952B-D19ECBA117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98F8E-A874-440E-924C-F1E595A0E321}" type="datetime1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Составитель Баранцева Светлана Петровна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7CFC3-A0C8-4657-952B-D19ECBA117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060848"/>
          </a:xfrm>
          <a:solidFill>
            <a:srgbClr val="CCECF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800" b="1" dirty="0" smtClean="0"/>
              <a:t>Всероссийский конкурс</a:t>
            </a:r>
            <a:br>
              <a:rPr lang="ru-RU" sz="4800" b="1" dirty="0" smtClean="0"/>
            </a:br>
            <a:r>
              <a:rPr lang="ru-RU" sz="4800" b="1" dirty="0" smtClean="0"/>
              <a:t> </a:t>
            </a:r>
            <a:r>
              <a:rPr lang="ru-RU" b="1" dirty="0" smtClean="0"/>
              <a:t>«За нравственный подвиг учителя»</a:t>
            </a:r>
            <a:endParaRPr lang="ru-RU" dirty="0"/>
          </a:p>
        </p:txBody>
      </p:sp>
      <p:pic>
        <p:nvPicPr>
          <p:cNvPr id="1026" name="Picture 2" descr="C:\Users\Baranzeva\Downloads\моя\getImage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60848"/>
            <a:ext cx="9144000" cy="45720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3000"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</a:t>
            </a:r>
            <a:r>
              <a:rPr lang="ru-RU" sz="2400" dirty="0" smtClean="0"/>
              <a:t>оответствие содержания работ заявленным целям и задачам Конкурса;</a:t>
            </a:r>
          </a:p>
          <a:p>
            <a:r>
              <a:rPr lang="ru-RU" sz="2400" dirty="0" smtClean="0"/>
              <a:t>новизна авторских курсов, программ, учебно-методических пособий и других материалов по вопросам духовно-нравственного, </a:t>
            </a:r>
            <a:r>
              <a:rPr lang="ru-RU" sz="2400" dirty="0" err="1" smtClean="0"/>
              <a:t>гражданско</a:t>
            </a:r>
            <a:r>
              <a:rPr lang="ru-RU" sz="2400" dirty="0" smtClean="0"/>
              <a:t>- патриотического и военно-патриотического воспитания и просвещения детей и молодежи;</a:t>
            </a:r>
          </a:p>
          <a:p>
            <a:r>
              <a:rPr lang="ru-RU" sz="2400" dirty="0" smtClean="0"/>
              <a:t>актуальность работы по вопросам духовно-нравственного</a:t>
            </a:r>
            <a:r>
              <a:rPr lang="ru-RU" sz="2400" smtClean="0"/>
              <a:t>, гражданско-патриотического </a:t>
            </a:r>
            <a:r>
              <a:rPr lang="ru-RU" sz="2400" dirty="0" smtClean="0"/>
              <a:t>и военно-патриотического воспитания и просвещения детей и молодежи;</a:t>
            </a:r>
          </a:p>
          <a:p>
            <a:r>
              <a:rPr lang="ru-RU" sz="2400" dirty="0" smtClean="0"/>
              <a:t>степень подготовленности авторских работ к возможному тиражированию и внедрению в педагогическую практику.</a:t>
            </a:r>
          </a:p>
          <a:p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Омская и Таврическая епархия </a:t>
            </a:r>
            <a:endParaRPr lang="ru-RU" dirty="0"/>
          </a:p>
        </p:txBody>
      </p:sp>
      <p:pic>
        <p:nvPicPr>
          <p:cNvPr id="5" name="Picture 2" descr="C:\Users\Baranzeva\Downloads\ork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0"/>
            <a:ext cx="8693489" cy="119675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1520" y="260648"/>
            <a:ext cx="4680520" cy="10156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Критерии:</a:t>
            </a:r>
            <a:endParaRPr lang="ru-RU" sz="6000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0"/>
            <a:ext cx="4680520" cy="141763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оформления работ.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112568"/>
          </a:xfrm>
        </p:spPr>
        <p:txBody>
          <a:bodyPr>
            <a:noAutofit/>
          </a:bodyPr>
          <a:lstStyle/>
          <a:p>
            <a:r>
              <a:rPr lang="ru-RU" sz="1600" dirty="0" smtClean="0"/>
              <a:t>Для участия в I этапе Конкурса претенденты направляют в адрес Конкурсной комиссии I этапа Конкурса материалы, представляемые на Конкурс (авторские курсы, исследования, научные и методические разработки, публикации, сайты, фото-, видео- и аудиоматериалы и т.п.), а также следующие документы: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1) заявку на участие в Конкурсе (Приложение 2);</a:t>
            </a:r>
          </a:p>
          <a:p>
            <a:r>
              <a:rPr lang="ru-RU" sz="1600" dirty="0" smtClean="0"/>
              <a:t>2) анкету участника Конкурса (в случае коллективной заявки анкеты заполняются всеми членами коллектива) (Приложение 3);</a:t>
            </a:r>
          </a:p>
          <a:p>
            <a:r>
              <a:rPr lang="ru-RU" sz="1600" dirty="0" smtClean="0"/>
              <a:t>3) </a:t>
            </a:r>
            <a:r>
              <a:rPr lang="ru-RU" sz="1600" b="1" dirty="0" smtClean="0"/>
              <a:t>краткую аннотацию работы </a:t>
            </a:r>
            <a:r>
              <a:rPr lang="ru-RU" sz="1600" dirty="0" smtClean="0"/>
              <a:t>(не более 1000 печатных знаков) (Приложение 4);</a:t>
            </a:r>
          </a:p>
          <a:p>
            <a:r>
              <a:rPr lang="ru-RU" sz="1600" dirty="0" smtClean="0"/>
              <a:t>4) </a:t>
            </a:r>
            <a:r>
              <a:rPr lang="ru-RU" sz="1600" b="1" dirty="0" smtClean="0"/>
              <a:t>рекомендательные письма, экспертные </a:t>
            </a:r>
            <a:r>
              <a:rPr lang="ru-RU" sz="1600" dirty="0" smtClean="0"/>
              <a:t>заключения, </a:t>
            </a:r>
            <a:r>
              <a:rPr lang="ru-RU" sz="1600" b="1" dirty="0" smtClean="0"/>
              <a:t>отзывы</a:t>
            </a:r>
            <a:r>
              <a:rPr lang="ru-RU" sz="1600" dirty="0" smtClean="0"/>
              <a:t> специалистов, </a:t>
            </a:r>
            <a:r>
              <a:rPr lang="ru-RU" sz="1600" b="1" dirty="0" smtClean="0"/>
              <a:t>подтверждения о практической реализации </a:t>
            </a:r>
            <a:r>
              <a:rPr lang="ru-RU" sz="1600" dirty="0" smtClean="0"/>
              <a:t>(внедрении) разработок и т.п. - по желанию претендента;</a:t>
            </a:r>
          </a:p>
          <a:p>
            <a:r>
              <a:rPr lang="ru-RU" sz="1600" dirty="0" smtClean="0"/>
              <a:t>Заявка, анкета и аннотация подписываются лично претендентом на участие в Конкурсе (в случае коллективной заявки - всеми членами коллектива).</a:t>
            </a:r>
          </a:p>
          <a:p>
            <a:r>
              <a:rPr lang="ru-RU" sz="1600" dirty="0" smtClean="0"/>
              <a:t>Материалы представляются на бумажных и электронных носителях (требования к оформлению работ, представляемых на Конкурс, содержатся в Приложении 5).</a:t>
            </a:r>
          </a:p>
          <a:p>
            <a:r>
              <a:rPr lang="ru-RU" sz="1600" dirty="0" smtClean="0"/>
              <a:t>Работы, поданные на Конкурс, не рецензируются и не возвращаются. Оргкомитет, Конкурсные и Экспертные комиссии I, II и III этапов Конкурса не вступают в переписку с авторами работ.</a:t>
            </a:r>
          </a:p>
          <a:p>
            <a:endParaRPr lang="ru-RU" sz="1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Составитель Баранцева Светлана Петровна</a:t>
            </a:r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Составитель Баранцева Светлана Петровна</a:t>
            </a:r>
            <a:endParaRPr lang="ru-RU"/>
          </a:p>
        </p:txBody>
      </p:sp>
      <p:pic>
        <p:nvPicPr>
          <p:cNvPr id="16386" name="Picture 2" descr="C:\Users\Baranzeva\Downloads\img1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204514" cy="69393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5112568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Закон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об образовании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2780928"/>
            <a:ext cx="7859216" cy="3345235"/>
          </a:xfrm>
        </p:spPr>
        <p:txBody>
          <a:bodyPr>
            <a:normAutofit fontScale="55000" lnSpcReduction="20000"/>
          </a:bodyPr>
          <a:lstStyle/>
          <a:p>
            <a:pPr fontAlgn="base"/>
            <a:r>
              <a:rPr lang="ru-RU" sz="3800" dirty="0" smtClean="0"/>
              <a:t>Новый закон — Закон «Об образовании в Российской Федерации», подписанный 29 декабря 2012 года Президентом России В.В.Путиным (№73–ФЗ), закрепляет параметры изучения основ религиозной культуры в школе.</a:t>
            </a:r>
          </a:p>
          <a:p>
            <a:pPr fontAlgn="base"/>
            <a:r>
              <a:rPr lang="ru-RU" sz="3800" dirty="0" smtClean="0"/>
              <a:t>П.1 ст.87 говорит о том, что учебные предметы, курсы, модули, направленные на получение обучающимися знаний об основах духовно-нравственной культуры народов России, вводятся </a:t>
            </a:r>
            <a:r>
              <a:rPr lang="ru-RU" sz="3800" b="1" dirty="0" smtClean="0"/>
              <a:t>«в целях формирования и развития личности в соответствии с семейными и общественными </a:t>
            </a:r>
            <a:r>
              <a:rPr lang="ru-RU" sz="3800" b="1" dirty="0" err="1" smtClean="0"/>
              <a:t>социокультурными</a:t>
            </a:r>
            <a:r>
              <a:rPr lang="ru-RU" sz="3800" b="1" dirty="0" smtClean="0"/>
              <a:t> ценностями»</a:t>
            </a:r>
            <a:r>
              <a:rPr lang="ru-RU" sz="3800" dirty="0" smtClean="0"/>
              <a:t>. Значит, семейные ценности, как мы видим, ставятся на первое место.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Омская и Таврическая епархия </a:t>
            </a:r>
            <a:endParaRPr lang="ru-RU" dirty="0"/>
          </a:p>
        </p:txBody>
      </p:sp>
      <p:pic>
        <p:nvPicPr>
          <p:cNvPr id="1026" name="Picture 2" descr="C:\Users\Baranzeva\Downloads\a2b84cdd3e5f18e2e62174204c3d7c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188640"/>
            <a:ext cx="1828800" cy="1338263"/>
          </a:xfrm>
          <a:prstGeom prst="rect">
            <a:avLst/>
          </a:prstGeom>
          <a:noFill/>
        </p:spPr>
      </p:pic>
      <p:pic>
        <p:nvPicPr>
          <p:cNvPr id="1027" name="Picture 3" descr="C:\Users\Baranzeva\Downloads\130918-110928-348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47850" cy="2466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Составитель Баранцева Светлана Петровна</a:t>
            </a: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27584" y="476672"/>
            <a:ext cx="77048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  <a:r>
              <a:rPr lang="ru-RU" b="1" dirty="0" smtClean="0"/>
              <a:t>Всероссийский конкурс в области педагогики, воспитания и работы с детьми и молодежью до 20 лет (далее - дети и молодежь) на соискание премии «За нравственный подвиг учителя»</a:t>
            </a:r>
            <a:r>
              <a:rPr lang="ru-RU" dirty="0" smtClean="0"/>
              <a:t> (далее - Конкурс) проводится по инициативе Русской Православной Церкви при поддержке Министерства образования и науки Российской Федерации и полномочных представителей Президента Российской Федерации в федеральных округах.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2276872"/>
            <a:ext cx="74888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Цели Конкурса: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укрепление взаимодействия светской и церковной систем образования по духовно-нравственному воспитанию и образованию граждан Российской Федерации;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стимулирование творчества педагогов и воспитателей образовательных учреждений и поощрения их за многолетнее высокое качество духовно- нравственного воспитания и образования детей и молодежи, за внедрение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инновационных разработок в сферу образования, содействующих духовно- нравственному развитию детей и молодежи;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выявление и распространение лучших систем воспитания, обучения и </a:t>
            </a:r>
            <a:r>
              <a:rPr lang="ru-RU" dirty="0" err="1" smtClean="0"/>
              <a:t>внеучебной</a:t>
            </a:r>
            <a:r>
              <a:rPr lang="ru-RU" dirty="0" smtClean="0"/>
              <a:t> работы с детьми и молодежью; повышение престижа учительского труда.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обобщение </a:t>
            </a:r>
            <a:r>
              <a:rPr lang="ru-RU" b="1" dirty="0" smtClean="0"/>
              <a:t>имеющейся практики духовно-нравственного воспитания и обучения детей и молодежи</a:t>
            </a:r>
            <a:r>
              <a:rPr lang="ru-RU" dirty="0" smtClean="0"/>
              <a:t> в дошкольных образовательных учреждениях, общеобразовательных учреждениях, образовательных учреждениях начального профессионального и среднего профессионального образования, образовательных учреждениях дополнительного образования детей и деятельности общественных учреждений;</a:t>
            </a:r>
          </a:p>
          <a:p>
            <a:r>
              <a:rPr lang="ru-RU" dirty="0" smtClean="0"/>
              <a:t>отбор и внедрение наиболее </a:t>
            </a:r>
            <a:r>
              <a:rPr lang="ru-RU" b="1" dirty="0" smtClean="0"/>
              <a:t>эффективных методик духовно-нравственного воспитания и обучения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формирование базы данных об имеющемся эффективном опыте образовательной деятельности указанных образовательных учреждений;</a:t>
            </a:r>
          </a:p>
          <a:p>
            <a:r>
              <a:rPr lang="ru-RU" dirty="0" smtClean="0"/>
              <a:t>содействие общественному признанию граждан Российской Федерации, внесших существенный личный трудовой, творческий, организационный, материальный вклад в </a:t>
            </a:r>
            <a:r>
              <a:rPr lang="ru-RU" b="1" dirty="0" smtClean="0"/>
              <a:t>развитие гражданско-патриотического и духовно- нравственного воспитания детей и молодежи.</a:t>
            </a:r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Омская и Таврическая епархия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Участники: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Участниками Конкурса могут быть педагоги, воспитатели, коллективы авторов (не более 5 человек) и руководители образовательных учреждений, реализующих образовательные программы, независимо от их организационно-правовой формы, представители общественных объединений и клубов, осуществляющих реализацию программ духовно-нравственного воспитания детей и молодежи, постоянно проживающие на территории Российской Федерации.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Омская и Таврическая епархия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150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Номинации конкурса: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46449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Конкурс проводится по следующим номинациям:</a:t>
            </a:r>
          </a:p>
          <a:p>
            <a:r>
              <a:rPr lang="ru-RU" dirty="0" smtClean="0"/>
              <a:t>1) </a:t>
            </a:r>
            <a:r>
              <a:rPr lang="ru-RU" b="1" dirty="0" smtClean="0"/>
              <a:t>«Лучшая инновационная разработка года». </a:t>
            </a:r>
            <a:r>
              <a:rPr lang="ru-RU" dirty="0" smtClean="0"/>
              <a:t>Выдвигаются работы, имеющие значительный инновационный потенциал и доказавшие свою значимость для развития системы духовно-нравственного воспитания и образования.</a:t>
            </a:r>
          </a:p>
          <a:p>
            <a:r>
              <a:rPr lang="ru-RU" dirty="0" smtClean="0"/>
              <a:t>2) </a:t>
            </a:r>
            <a:r>
              <a:rPr lang="ru-RU" b="1" dirty="0" smtClean="0"/>
              <a:t>«Лучшее педагогическое исследование года». </a:t>
            </a:r>
            <a:r>
              <a:rPr lang="ru-RU" dirty="0" smtClean="0"/>
              <a:t>Выдвигаются работы, имеющие высокий научный уровень, представляющие завершенное самостоятельное педагогическое исследование по актуальным проблемам современного образования.</a:t>
            </a:r>
          </a:p>
          <a:p>
            <a:r>
              <a:rPr lang="ru-RU" dirty="0" smtClean="0"/>
              <a:t>3) </a:t>
            </a:r>
            <a:r>
              <a:rPr lang="ru-RU" b="1" dirty="0" smtClean="0"/>
              <a:t>«Лучший издательский проект года». </a:t>
            </a:r>
            <a:r>
              <a:rPr lang="ru-RU" dirty="0" smtClean="0"/>
              <a:t>Выдвигаются публикации, журналы, учебники, книги, сайты и другие издания, отразившие по содержанию и форме духовно-нравственную, воспитательно-просветительскую, </a:t>
            </a:r>
            <a:r>
              <a:rPr lang="ru-RU" dirty="0" err="1" smtClean="0"/>
              <a:t>гражданско</a:t>
            </a:r>
            <a:r>
              <a:rPr lang="ru-RU" dirty="0" smtClean="0"/>
              <a:t>- патриотическую, военно-патриотическую программы работы с детьми и молодежью.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Омская и Таврическая епархия</a:t>
            </a:r>
            <a:endParaRPr lang="ru-RU" dirty="0"/>
          </a:p>
        </p:txBody>
      </p:sp>
      <p:pic>
        <p:nvPicPr>
          <p:cNvPr id="6" name="Picture 2" descr="C:\Users\Baranzeva\Downloads\1320898174_ork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116632"/>
            <a:ext cx="2195736" cy="16468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26968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Номинации конкурса: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Омская и Таврическая епархия 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49685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4) «</a:t>
            </a:r>
            <a:r>
              <a:rPr lang="ru-RU" sz="1800" b="1" dirty="0" smtClean="0"/>
              <a:t>Лучшая программа духовно-нравственного  и гражданско-патриотического воспитания детей и молодежи». </a:t>
            </a:r>
          </a:p>
          <a:p>
            <a:r>
              <a:rPr lang="ru-RU" sz="1600" dirty="0" smtClean="0"/>
              <a:t>Выдвигаются работы дошкольных образовательных учреждений, общеобразовательных учреждений, образовательных учреждений начального профессионального и среднего профессионального образования, образовательных учреждений дополнительного образования детей, клубов по месту жительства, общественных объединений по созданию системы духовно-нравственного воспитания детей и молодежи.</a:t>
            </a:r>
          </a:p>
          <a:p>
            <a:r>
              <a:rPr lang="ru-RU" sz="1600" dirty="0" smtClean="0"/>
              <a:t> Выдвигаются работы по созданию системы воспитательно-просветительской и военно-патриотической деятельности региональных организаций, работающих на методическом, информационном и образовательно-воспитательном уровнях (общественные объединения, учреждения дополнительного образования детей, клубы по месту жительства). по трем подразделам:</a:t>
            </a:r>
          </a:p>
          <a:p>
            <a:pPr>
              <a:buNone/>
            </a:pPr>
            <a:r>
              <a:rPr lang="ru-RU" sz="1600" dirty="0" smtClean="0"/>
              <a:t>5</a:t>
            </a:r>
            <a:r>
              <a:rPr lang="ru-RU" sz="1800" b="1" dirty="0" smtClean="0"/>
              <a:t>) «Лучшая методическая разработка по </a:t>
            </a:r>
            <a:r>
              <a:rPr lang="ru-RU" sz="1800" b="1" smtClean="0"/>
              <a:t>предмету </a:t>
            </a:r>
            <a:r>
              <a:rPr lang="ru-RU" sz="1800" b="1" smtClean="0"/>
              <a:t>«Основы </a:t>
            </a:r>
            <a:r>
              <a:rPr lang="ru-RU" sz="1800" b="1" dirty="0" smtClean="0"/>
              <a:t>религиозных </a:t>
            </a:r>
            <a:r>
              <a:rPr lang="ru-RU" sz="1800" b="1" dirty="0" smtClean="0"/>
              <a:t>культур и светской этики».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smtClean="0"/>
              <a:t>методика преподавания основ религиозной культуры;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smtClean="0"/>
              <a:t>этика и нравственность;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smtClean="0"/>
              <a:t>воспитание благочестия.</a:t>
            </a:r>
          </a:p>
        </p:txBody>
      </p:sp>
      <p:pic>
        <p:nvPicPr>
          <p:cNvPr id="6" name="Picture 3" descr="C:\Users\Baranzeva\Downloads\rel.ku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"/>
            <a:ext cx="2747789" cy="13376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9872" y="274638"/>
            <a:ext cx="526692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Номинации конкурса: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844824"/>
            <a:ext cx="7931224" cy="501317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«</a:t>
            </a:r>
            <a:r>
              <a:rPr lang="ru-RU" b="1" dirty="0" smtClean="0"/>
              <a:t>Педагоги высшей школы - средней школе». </a:t>
            </a:r>
            <a:r>
              <a:rPr lang="ru-RU" dirty="0" smtClean="0"/>
              <a:t>Выдвигаются работы педагогов высшей школы, имеющие высокий научный уровень и реализуемые в дошкольных образовательных учреждениях, общеобразовательных учреждениях, образовательных учреждениях начального профессионального и среднего профессионального образования, образовательных учреждениях дополнительного образования детей.</a:t>
            </a:r>
          </a:p>
          <a:p>
            <a:r>
              <a:rPr lang="ru-RU" dirty="0" smtClean="0"/>
              <a:t>7) </a:t>
            </a:r>
            <a:r>
              <a:rPr lang="ru-RU" b="1" dirty="0" smtClean="0"/>
              <a:t>«За организацию духовно-нравственного воспитания в рамках образовательного учреждения». </a:t>
            </a:r>
            <a:r>
              <a:rPr lang="ru-RU" dirty="0" smtClean="0"/>
              <a:t>Выдвигаются программы комплексных мероприятий и их реализация по духовно-нравственному воспитанию, разработанные и реализуемые учебным учреждением любой организационно-правовой формы.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987824" y="6356350"/>
            <a:ext cx="5832648" cy="365125"/>
          </a:xfrm>
        </p:spPr>
        <p:txBody>
          <a:bodyPr/>
          <a:lstStyle/>
          <a:p>
            <a:r>
              <a:rPr lang="ru-RU" dirty="0" smtClean="0"/>
              <a:t>Омская и Таврическая епархия </a:t>
            </a:r>
            <a:endParaRPr lang="ru-RU" dirty="0"/>
          </a:p>
        </p:txBody>
      </p:sp>
      <p:pic>
        <p:nvPicPr>
          <p:cNvPr id="5" name="Picture 4" descr="C:\Users\Baranzeva\Downloads\26.09.2012-МО-2-Семилуки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39752" cy="17548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Составитель Баранцева Светлана Петровна</a:t>
            </a:r>
            <a:endParaRPr lang="ru-RU"/>
          </a:p>
        </p:txBody>
      </p:sp>
      <p:pic>
        <p:nvPicPr>
          <p:cNvPr id="19458" name="Picture 2" descr="C:\Users\Baranzeva\Downloads\img8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357" y="108012"/>
            <a:ext cx="9183357" cy="68875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757</Words>
  <Application>Microsoft Office PowerPoint</Application>
  <PresentationFormat>Экран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Всероссийский конкурс  «За нравственный подвиг учителя»</vt:lpstr>
      <vt:lpstr>Закон  об образовании</vt:lpstr>
      <vt:lpstr>Слайд 3</vt:lpstr>
      <vt:lpstr>Задачи:</vt:lpstr>
      <vt:lpstr>Участники: </vt:lpstr>
      <vt:lpstr>Номинации конкурса:</vt:lpstr>
      <vt:lpstr>Номинации конкурса:</vt:lpstr>
      <vt:lpstr>Номинации конкурса:</vt:lpstr>
      <vt:lpstr>Слайд 9</vt:lpstr>
      <vt:lpstr>Слайд 10</vt:lpstr>
      <vt:lpstr>порядок оформления работ.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общественными организациями</dc:title>
  <dc:creator>Baranzeva</dc:creator>
  <cp:lastModifiedBy>User</cp:lastModifiedBy>
  <cp:revision>69</cp:revision>
  <dcterms:created xsi:type="dcterms:W3CDTF">2013-03-26T00:55:46Z</dcterms:created>
  <dcterms:modified xsi:type="dcterms:W3CDTF">2017-09-22T06:29:58Z</dcterms:modified>
</cp:coreProperties>
</file>