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70" r:id="rId14"/>
    <p:sldId id="273" r:id="rId15"/>
    <p:sldId id="365" r:id="rId16"/>
    <p:sldId id="367" r:id="rId17"/>
    <p:sldId id="366" r:id="rId18"/>
    <p:sldId id="326" r:id="rId19"/>
    <p:sldId id="274" r:id="rId20"/>
    <p:sldId id="278" r:id="rId21"/>
    <p:sldId id="279" r:id="rId22"/>
    <p:sldId id="281" r:id="rId23"/>
    <p:sldId id="280" r:id="rId24"/>
    <p:sldId id="368" r:id="rId25"/>
    <p:sldId id="369" r:id="rId26"/>
    <p:sldId id="370" r:id="rId27"/>
    <p:sldId id="282" r:id="rId28"/>
    <p:sldId id="283" r:id="rId29"/>
    <p:sldId id="371" r:id="rId30"/>
    <p:sldId id="372" r:id="rId31"/>
    <p:sldId id="374" r:id="rId32"/>
    <p:sldId id="327" r:id="rId33"/>
    <p:sldId id="373" r:id="rId34"/>
    <p:sldId id="297" r:id="rId35"/>
    <p:sldId id="292" r:id="rId36"/>
    <p:sldId id="328" r:id="rId37"/>
    <p:sldId id="375" r:id="rId38"/>
    <p:sldId id="376" r:id="rId39"/>
    <p:sldId id="288" r:id="rId40"/>
    <p:sldId id="315" r:id="rId41"/>
    <p:sldId id="289" r:id="rId42"/>
    <p:sldId id="296" r:id="rId43"/>
    <p:sldId id="377" r:id="rId44"/>
    <p:sldId id="300" r:id="rId45"/>
    <p:sldId id="330" r:id="rId46"/>
    <p:sldId id="302" r:id="rId47"/>
    <p:sldId id="304" r:id="rId48"/>
    <p:sldId id="301" r:id="rId49"/>
    <p:sldId id="331" r:id="rId50"/>
    <p:sldId id="332" r:id="rId51"/>
    <p:sldId id="305" r:id="rId52"/>
    <p:sldId id="306" r:id="rId53"/>
    <p:sldId id="307" r:id="rId54"/>
    <p:sldId id="333" r:id="rId55"/>
    <p:sldId id="308" r:id="rId56"/>
    <p:sldId id="325" r:id="rId57"/>
    <p:sldId id="311" r:id="rId58"/>
    <p:sldId id="310" r:id="rId59"/>
    <p:sldId id="318" r:id="rId60"/>
    <p:sldId id="317" r:id="rId61"/>
    <p:sldId id="321" r:id="rId62"/>
    <p:sldId id="322" r:id="rId63"/>
    <p:sldId id="320" r:id="rId64"/>
    <p:sldId id="334" r:id="rId65"/>
    <p:sldId id="335" r:id="rId66"/>
    <p:sldId id="336" r:id="rId67"/>
    <p:sldId id="319" r:id="rId68"/>
    <p:sldId id="338" r:id="rId69"/>
    <p:sldId id="378" r:id="rId70"/>
    <p:sldId id="337" r:id="rId71"/>
    <p:sldId id="340" r:id="rId72"/>
    <p:sldId id="339" r:id="rId73"/>
    <p:sldId id="341" r:id="rId74"/>
    <p:sldId id="342" r:id="rId75"/>
    <p:sldId id="299" r:id="rId76"/>
    <p:sldId id="298" r:id="rId77"/>
    <p:sldId id="344" r:id="rId78"/>
    <p:sldId id="343" r:id="rId79"/>
    <p:sldId id="266" r:id="rId80"/>
    <p:sldId id="345" r:id="rId81"/>
    <p:sldId id="348" r:id="rId82"/>
    <p:sldId id="346" r:id="rId83"/>
    <p:sldId id="347" r:id="rId84"/>
    <p:sldId id="355" r:id="rId85"/>
    <p:sldId id="350" r:id="rId86"/>
    <p:sldId id="349" r:id="rId87"/>
    <p:sldId id="309" r:id="rId88"/>
    <p:sldId id="352" r:id="rId89"/>
    <p:sldId id="353" r:id="rId90"/>
    <p:sldId id="324" r:id="rId91"/>
    <p:sldId id="312" r:id="rId92"/>
    <p:sldId id="354" r:id="rId93"/>
    <p:sldId id="351" r:id="rId94"/>
    <p:sldId id="364" r:id="rId95"/>
    <p:sldId id="357" r:id="rId96"/>
    <p:sldId id="356" r:id="rId97"/>
    <p:sldId id="359" r:id="rId98"/>
    <p:sldId id="360" r:id="rId99"/>
    <p:sldId id="361" r:id="rId100"/>
    <p:sldId id="363" r:id="rId101"/>
    <p:sldId id="362" r:id="rId102"/>
    <p:sldId id="358" r:id="rId103"/>
    <p:sldId id="379" r:id="rId10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09D40-F1FD-4696-8416-2F05F078CEA4}" type="datetimeFigureOut">
              <a:rPr lang="ru-RU"/>
              <a:pPr>
                <a:defRPr/>
              </a:pPr>
              <a:t>05.11.2019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2665-FD95-44AA-969D-AE67E2F72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196ED-F5C0-44B2-9D2E-6D586507E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img11.nnm.me/4/c/1/7/5/e9e1357b166bc56be6f226dced5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72560" cy="1071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Сергей </a:t>
            </a:r>
            <a:r>
              <a:rPr lang="ru-RU" b="1" dirty="0" err="1" smtClean="0">
                <a:solidFill>
                  <a:schemeClr val="bg1"/>
                </a:solidFill>
              </a:rPr>
              <a:t>Бехтеев</a:t>
            </a:r>
            <a:r>
              <a:rPr lang="ru-RU" b="1" dirty="0" smtClean="0">
                <a:solidFill>
                  <a:schemeClr val="bg1"/>
                </a:solidFill>
              </a:rPr>
              <a:t> - Певец Святой Руси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Сергей Бехтеев\EBXZx2pXYAADenx.jpg 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736"/>
            <a:ext cx="6675550" cy="5145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Сергей Бехтеев\img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0255" y="500042"/>
            <a:ext cx="8056086" cy="6042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57554" y="5715016"/>
            <a:ext cx="5486400" cy="80486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C000"/>
                </a:solidFill>
              </a:rPr>
              <a:t>Царский монастырь</a:t>
            </a:r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15362" name="Picture 2" descr="C:\Users\User\Desktop\Династия Романовых\16. Ганина ям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57166"/>
            <a:ext cx="6787131" cy="5090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7224" y="5857892"/>
            <a:ext cx="8072494" cy="88581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Портреты Государя Николая Александровича и Царевича Алексия 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Династия Романовых\14. Ганина ям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019" y="178180"/>
            <a:ext cx="7001444" cy="5251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C:\Users\User\Desktop\Сергей Бехтеев\Виденье-Дивеевской-старицы-2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235" y="785794"/>
            <a:ext cx="8636735" cy="4857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1" descr="Всероссийский Крестный ход 006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143375" y="285750"/>
            <a:ext cx="4800600" cy="3200400"/>
          </a:xfrm>
        </p:spPr>
      </p:pic>
      <p:pic>
        <p:nvPicPr>
          <p:cNvPr id="58371" name="Рисунок 2" descr="ДЕНЬ БЕЛОГО ЦВЕТКА 2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971800"/>
            <a:ext cx="54102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214313" y="714375"/>
            <a:ext cx="37861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праздник Белого Цветка икона Царской Семьи изнутри покрылась крупными каплями, похожими на росу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501122" cy="10001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Поступает служить в элитный,  подшефный Императрице Кавалергардский полк, получает чин офицера.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User\Desktop\Сергей Бехтеев\Behteev-v-form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828789" cy="5174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2608333_orig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733800"/>
            <a:ext cx="4953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2" descr="сес.мил.-В.Кн.-Одьга-и-Татья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"/>
            <a:ext cx="4953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User\Desktop\Екатеринбургская Голгофа\Императрица в госпитале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7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57430"/>
            <a:ext cx="4643438" cy="172720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графе «Род занятий» Государь пишет: «Хозяин Земли Русской». </a:t>
            </a:r>
            <a:endParaRPr lang="ru-RU" sz="2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Picture 11" descr="36f11061a5b7be99b047106cf8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41041" y="0"/>
            <a:ext cx="4602959" cy="6857999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«Боже, Царя сохрани!»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ЕКАТЕРИНБУРГСКАЯ И АЛАПАЕВСКАЯ ГОЛГОФЫ\Государ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97094"/>
            <a:ext cx="6229337" cy="5203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Dr_6sYRWkAERp2K.jpg lar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0707" y="1000108"/>
            <a:ext cx="8437978" cy="5224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043890" cy="108266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Громко скликает гудящая медь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Чернь на кровавое вече…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User\Desktop\Сергей Бехтеев\8330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8434205" cy="5446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5429264"/>
            <a:ext cx="8643998" cy="121444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Сергей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Бехтеев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1918 году вступает  в Добровольческую армию.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7" name="Picture 1" descr="C:\Users\User\Desktop\Сергей Бехтеев\S_Behtee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610807"/>
            <a:ext cx="8186766" cy="4317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Содержимое 2" descr="0a0b68fc4028effa0046970144874c55.jpe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3813" y="12700"/>
            <a:ext cx="9167813" cy="68453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 descr="516x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8363" y="0"/>
            <a:ext cx="5735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2643182"/>
            <a:ext cx="49291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Пройдут века; но подлости народной 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страниц истории не вычеркнут года: 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Отказ Царя, прямой и благородный, </a:t>
            </a:r>
            <a:b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Пощечиной вам будет навсегда!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628" y="3429000"/>
            <a:ext cx="4000528" cy="4262435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Была Державная Россия;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Была великая страна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народом, мощным, как стихия,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Непобедимым, как волна.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2" descr="a01647d85c3b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4821089" cy="685800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b="12391"/>
          <a:stretch>
            <a:fillRect/>
          </a:stretch>
        </p:blipFill>
        <p:spPr>
          <a:xfrm>
            <a:off x="1142976" y="142852"/>
            <a:ext cx="7036119" cy="52149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5500702"/>
            <a:ext cx="8186766" cy="112552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Россия управлялась в то время только девятью министрами, и император, не имея даже личного секретаря, в период только с 1909 по 1911 годы сам разработал и утвердил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900 законопроектов.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br>
              <a:rPr lang="ru-RU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ru-RU" dirty="0"/>
          </a:p>
        </p:txBody>
      </p:sp>
      <p:pic>
        <p:nvPicPr>
          <p:cNvPr id="4" name="Содержимое 4" descr="Павел Рыженко. Историческая живопись [27, JPEG]">
            <a:hlinkClick r:id="rId2" tooltip="&quot;Оригинальный размер изображения&quot;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28662" y="1785926"/>
            <a:ext cx="7286676" cy="450059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500042"/>
            <a:ext cx="91715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«История повторяется до тех пор, пока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не усвоят уроки, которые они должны извлечь из истории».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Георг Гегель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14478" y="4214818"/>
            <a:ext cx="7329510" cy="19177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Когда-то властная Царица,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Гроза и страх своих врагов -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Теперь ты жалкая блудница,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Раба, прислужница рабов!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17-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42852"/>
            <a:ext cx="4824688" cy="3286148"/>
          </a:xfrm>
        </p:spPr>
      </p:pic>
      <p:pic>
        <p:nvPicPr>
          <p:cNvPr id="6" name="Содержимое 5" descr="17-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3500438"/>
            <a:ext cx="4229101" cy="317182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ергей Бехтеев\1837706_2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8737228" cy="4919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Сергей Бехтеев\s1200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5662" y="726100"/>
            <a:ext cx="7835428" cy="586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«Умирающая»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ЕКАТЕРИНБУРГСКАЯ И АЛАПАЕВСКАЯ ГОЛГОФЫ\Ссыл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4890" y="1428736"/>
            <a:ext cx="7277579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ноябре 1920 года в рядах Белой армии поэт отступает в Крым и навсегда покидает Россию со множеством русских изгнанников.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Сергей Бехтеев\22906750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53218"/>
            <a:ext cx="7759665" cy="5103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64307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User\Desktop\Сергей Бехтеев\CxTN262WIAILHi0.jpg lar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172810" cy="4801526"/>
          </a:xfrm>
          <a:prstGeom prst="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857224" y="428605"/>
            <a:ext cx="7572428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Сергей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Бехтеев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становится активным участником общественной жизни русской эмиграции.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ергей Бехтеев\DIKvOOhXUAAEEQ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42852"/>
            <a:ext cx="4643470" cy="657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</a:rPr>
              <a:t>Родился 7 апреля 1879 в имении </a:t>
            </a:r>
            <a:r>
              <a:rPr lang="ru-RU" sz="2700" b="1" dirty="0" err="1" smtClean="0">
                <a:solidFill>
                  <a:schemeClr val="bg1"/>
                </a:solidFill>
              </a:rPr>
              <a:t>Липовка</a:t>
            </a:r>
            <a:r>
              <a:rPr lang="ru-RU" sz="2700" b="1" dirty="0" smtClean="0">
                <a:solidFill>
                  <a:schemeClr val="bg1"/>
                </a:solidFill>
              </a:rPr>
              <a:t> Елецкого уезда Орловской губернии Российской империи.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5538" name="Picture 2" descr="C:\Users\User\Desktop\Сергей Бехтеев\2565527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142984"/>
            <a:ext cx="3691332" cy="5494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Царь — это Солнце блистательной славы;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Царь это гордость страны…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User\Desktop\ЕКАТЕРИНБУРГСКАЯ И АЛАПАЕВСКАЯ ГОЛГОФЫ\Государ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177742"/>
            <a:ext cx="6429419" cy="537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54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Звон златоглавых церквей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Сергей Бехтеев\0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46"/>
            <a:ext cx="7286676" cy="5356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115328" cy="11540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Страна стихийного размаха, Страна злодейства и добра,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Страна наследий Мономаха, Страна Тушинского вора.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0354" name="Picture 2" descr="C:\Users\User\Desktop\Сергей Бехтеев\DhP6VHzXUAADze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204232" cy="4614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972452" cy="86834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Царь — это вера и правда святая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Сергей Бехтеев\02. Духовенство, император Николай II с дочерьми - великими княжнами Ольгой (слева) и Татьяной (справа), министр императорского Двора граф В. Б. Фредерикс (второй справа), великий князь Сергей Михай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42984"/>
            <a:ext cx="7126572" cy="5205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6" cy="86834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Русь богомольная, Русь вековая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Дедов.. отцов... сыновей.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Сергей Бехтеев\Император в лавр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42984"/>
            <a:ext cx="7095778" cy="5344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User\Desktop\Екатеринбургская Голгофа\Боткин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290"/>
            <a:ext cx="6010998" cy="598063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86050" y="6215082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Государь и доктор</a:t>
            </a:r>
            <a:endParaRPr lang="ru-RU" sz="2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5786454"/>
            <a:ext cx="8929718" cy="69689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FFC000"/>
                </a:solidFill>
              </a:rPr>
              <a:t> Нет более оклеветанных  понапрасну людей, чем Семья нашего последнего русского  Императора Николая  Александровича</a:t>
            </a:r>
            <a:endParaRPr lang="ru-RU" sz="18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pic>
        <p:nvPicPr>
          <p:cNvPr id="5" name="Picture 5" descr="305x405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857224" y="-1"/>
            <a:ext cx="7517600" cy="5662119"/>
          </a:xfrm>
          <a:prstGeom prst="rect">
            <a:avLst/>
          </a:prstGeom>
        </p:spPr>
      </p:pic>
      <p:pic>
        <p:nvPicPr>
          <p:cNvPr id="6" name="Picture 5" descr="305x405_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857224" y="0"/>
            <a:ext cx="7517600" cy="566211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0"/>
            <a:ext cx="4471990" cy="9286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«Звонарь»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C:\Users\User\Desktop\7419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335" y="1000108"/>
            <a:ext cx="8431957" cy="5624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User\Desktop\100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2445" y="642918"/>
            <a:ext cx="8578818" cy="5385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ергей Бехтеев\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096" y="1357298"/>
            <a:ext cx="8636061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715436" cy="12144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Происходил из старинного дворянского рода, известного с 1571 года,  имеющего длинную и славную историю.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4513" name="Picture 1" descr="C:\Users\User\Desktop\Сергей Бехтеев\BEKHTEEV_Sergei_Sergeevich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285860"/>
            <a:ext cx="4286280" cy="5433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1285860"/>
            <a:ext cx="3900486" cy="4691063"/>
          </a:xfrm>
        </p:spPr>
        <p:txBody>
          <a:bodyPr>
            <a:noAutofit/>
          </a:bodyPr>
          <a:lstStyle/>
          <a:p>
            <a:pPr algn="ctr"/>
            <a:r>
              <a:rPr lang="ru-RU" sz="1800" i="1" dirty="0" smtClean="0">
                <a:solidFill>
                  <a:schemeClr val="bg1"/>
                </a:solidFill>
                <a:latin typeface="Century Gothic" pitchFamily="34" charset="0"/>
              </a:rPr>
              <a:t>Стихотворение «Царские глаза»</a:t>
            </a:r>
          </a:p>
          <a:p>
            <a:endParaRPr lang="ru-RU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Кто видел в жизни только раз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Сиянье кротких Царских глаз,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Тому их век не позабыть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И тех очей не разлюбить.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Кому их встретить довелось,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 том сердце верою зажглось,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Того в дни бедствий не смутят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Ни зло людей, ни смертный яд.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Всегда и всюду перед ним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Блестят величием своим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Глаза, которым равных нет</a:t>
            </a:r>
            <a:b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 греховном мире слез и бед.</a:t>
            </a:r>
            <a:endParaRPr lang="ru-RU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Содержимое 6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562" y="357166"/>
            <a:ext cx="4417444" cy="585311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43956" cy="1357298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Блестят величием своим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Сергей Бехтеев\1-396-800x580-768x5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476" y="1142985"/>
            <a:ext cx="7582176" cy="5499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Сергей Бехтеев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2571" y="785794"/>
            <a:ext cx="8382058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«Царь»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691ab451701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0214" y="1000108"/>
            <a:ext cx="5649306" cy="5500726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000240"/>
            <a:ext cx="4071934" cy="3571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дни нашей скорби безнадежной,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дни общей слабости людской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Твой Образ девственный и нежный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Влечет нас прелестью былой…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4210" name="Picture 2" descr="C:\Users\User\Desktop\ЕКАТЕРИНБУРГСКАЯ И АЛАПАЕВСКАЯ ГОЛГОФЫ\царевич-алексий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4500594" cy="6391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ветлый отрок\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859" y="1428736"/>
            <a:ext cx="8350983" cy="4697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ветлый отрок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14290"/>
            <a:ext cx="4378085" cy="6277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Светлый отрок\С Крестико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286388"/>
            <a:ext cx="7786742" cy="15716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Светлый отрок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Светлый отрок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57166"/>
            <a:ext cx="5214953" cy="5214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5286380" y="428604"/>
            <a:ext cx="3529013" cy="564991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«Когда я буду царем, не будет бедных и нечастных; я хочу, чтобы  все были счастливы».</a:t>
            </a: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1690" name="Picture 10" descr="300px-Alexei_Nikolaievich_circa_1917_Army_unifor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285728"/>
            <a:ext cx="4535488" cy="6208127"/>
          </a:xfr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115328" cy="7969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Святитель Тихон Задонский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User\Desktop\Сергей Бехтеев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928670"/>
            <a:ext cx="4572032" cy="5798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Светлый отрок\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534333"/>
            <a:ext cx="4572032" cy="596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4114800" y="1676400"/>
            <a:ext cx="4876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«Будущее больше не страшит, не беспокоит. Я так чувствую и так доверяюсь тому (и так это испытала на себе), что по мере умножения в нас страданий Христовых умножится Христом и утешение наше».  </a:t>
            </a:r>
          </a:p>
          <a:p>
            <a:endParaRPr lang="ru-RU" sz="2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Анастасия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Гендрикова</a:t>
            </a:r>
            <a:endParaRPr lang="ru-RU" sz="2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Рисунок 2" descr="Графиня А.В. Гендриков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0"/>
            <a:ext cx="36322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Известны строки из письма великой княжны Ольги Николаевны из заточения: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«Отец просит передать всем тем, кто Ему остался предан, и тем, на кого они могут иметь влияние, чтобы они не мстили за Него, так как Он всех простил и за всех молится, и чтобы не мстили за себя, и чтобы помнили, что то зло, которое сейчас в мире, будет ещё сильнее, но что не зло победит зло, а только любовь…» </a:t>
            </a:r>
            <a:endParaRPr lang="ru-RU" sz="2000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0594" name="Picture 2" descr="C:\Users\User\Desktop\ЕКАТЕРИНБУРГСКАЯ И АЛАПАЕВСКАЯ ГОЛГОФЫ\Олень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4782"/>
            <a:ext cx="3111300" cy="6247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857224" y="214290"/>
            <a:ext cx="7615262" cy="5111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Расстрельная комната</a:t>
            </a:r>
            <a:endParaRPr lang="ru-RU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500034" y="1214422"/>
          <a:ext cx="8324379" cy="4829194"/>
        </p:xfrm>
        <a:graphic>
          <a:graphicData uri="http://schemas.openxmlformats.org/presentationml/2006/ole">
            <p:oleObj spid="_x0000_s16386" name="Документ" r:id="rId3" imgW="6023452" imgH="349427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User\Desktop\Сергей Бехтеев\4bf3485ba979896689eb3f293a0f24bf--byzantine-icons-byzantine-art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53415"/>
            <a:ext cx="4857784" cy="6474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User\Desktop\ЕКАТЕРИНБУРГСКАЯ И АЛАПАЕВСКАЯ ГОЛГОФЫ\девочки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0983" y="274638"/>
            <a:ext cx="7802033" cy="5851525"/>
          </a:xfrm>
          <a:prstGeom prst="rect">
            <a:avLst/>
          </a:prstGeom>
          <a:noFill/>
        </p:spPr>
      </p:pic>
      <p:pic>
        <p:nvPicPr>
          <p:cNvPr id="3" name="Picture 2" descr="C:\Users\User\Desktop\ЕКАТЕРИНБУРГСКАЯ И АЛАПАЕВСКАЯ ГОЛГОФЫ\дев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802033" cy="585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214554"/>
            <a:ext cx="4538634" cy="431164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solidFill>
                  <a:srgbClr val="FFC000"/>
                </a:solidFill>
              </a:rPr>
              <a:t>.</a:t>
            </a:r>
            <a:r>
              <a:rPr lang="ru-RU" sz="1400" dirty="0" smtClean="0"/>
              <a:t>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 темен, мрачен бор сосновый;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Трещал костер; огонь пылал,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 мраке свет его багровый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Злодеев лица озарял.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User\Desktop\АГ\ЕФ у шахт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0506" y="224606"/>
            <a:ext cx="4116336" cy="5901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User\Desktop\ЕКАТЕРИНБУРГСКАЯ И АЛАПАЕВСКАЯ ГОЛГОФЫ\бандиты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2296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User\Desktop\Екатеринбургская Голгофа\яма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8090" y="274638"/>
            <a:ext cx="6187820" cy="585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00100" y="5143512"/>
            <a:ext cx="7072362" cy="15716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 вчерашнего дня Харитонов готовит нам еду, провизию приносят раз в два дня. Дочери учатся у него готовить и по вечерам месят муку, а по утрам пекут хлеб. Недурно!»</a:t>
            </a:r>
          </a:p>
          <a:p>
            <a:endParaRPr lang="ru-RU" dirty="0"/>
          </a:p>
        </p:txBody>
      </p:sp>
      <p:pic>
        <p:nvPicPr>
          <p:cNvPr id="86018" name="Picture 2" descr="C:\Users\User\Desktop\Екатеринбургская Голгофа\Царь наш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6903226" cy="495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Старый Елец.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User\Desktop\Сергей Бехтеев\el-ol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8385" y="1134952"/>
            <a:ext cx="8034143" cy="4991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User\Desktop\ЕКАТЕРИНБУРГСКАЯ И АЛАПАЕВСКАЯ ГОЛГОФЫ\сс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558699"/>
            <a:ext cx="8229600" cy="5283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User\Desktop\Екатеринбургская Голгофа\Расстрел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28"/>
            <a:ext cx="5918036" cy="6154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User\Desktop\Екатеринбургская Голгофа\комната.pn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7334" y="785793"/>
            <a:ext cx="8539508" cy="47678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488" y="5929330"/>
            <a:ext cx="298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Картина Павла </a:t>
            </a:r>
            <a:r>
              <a:rPr lang="ru-RU" i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Рыженко</a:t>
            </a:r>
            <a:endParaRPr lang="ru-RU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User\Desktop\Екатеринбургская Голгофа\молитва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74345"/>
            <a:ext cx="8229600" cy="5452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Екатеринбургская Голгофа\слуги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9207" y="285728"/>
            <a:ext cx="5355999" cy="64606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User\Desktop\Екатеринбургская Голгофа\слуги 2.jpe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6962"/>
            <a:ext cx="4570956" cy="62138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А.С.Демидов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10075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500562" y="857233"/>
            <a:ext cx="392909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yrillicOld" pitchFamily="2" charset="0"/>
                <a:cs typeface="+mn-cs"/>
              </a:rPr>
              <a:t>ВЕРНАЯ </a:t>
            </a:r>
          </a:p>
          <a:p>
            <a:pPr algn="ctr">
              <a:defRPr/>
            </a:pPr>
            <a:r>
              <a:rPr lang="ru-RU" sz="4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yrillicOld" pitchFamily="2" charset="0"/>
                <a:cs typeface="+mn-cs"/>
              </a:rPr>
              <a:t>ДО СМЕРТИ</a:t>
            </a:r>
            <a:endParaRPr lang="ru-RU" sz="4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3140968"/>
            <a:ext cx="5976381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yrillicOld" pitchFamily="2" charset="0"/>
                <a:cs typeface="+mn-cs"/>
              </a:rPr>
              <a:t>(Горничная Царской  Семьи </a:t>
            </a:r>
            <a:br>
              <a:rPr lang="ru-RU" sz="3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yrillicOld" pitchFamily="2" charset="0"/>
                <a:cs typeface="+mn-cs"/>
              </a:rPr>
            </a:br>
            <a:r>
              <a:rPr lang="ru-RU" sz="32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yrillicOld" pitchFamily="2" charset="0"/>
                <a:cs typeface="+mn-cs"/>
              </a:rPr>
              <a:t>   Анна Степановна Демидова)</a:t>
            </a:r>
            <a:endParaRPr lang="ru-RU" sz="32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230364"/>
            <a:ext cx="4857784" cy="6436563"/>
          </a:xfr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User\Desktop\Сергей Бехтеев\1506012859_image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4727" y="540048"/>
            <a:ext cx="8483553" cy="5174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«Двуглавый орел»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4" name="Picture 2" descr="C:\Users\User\Desktop\Сoat_of_arms_Russian_Empire_173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071546"/>
            <a:ext cx="5137908" cy="5579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ергей Бехтеев\3qz3shqpesewfaxdw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266" y="828856"/>
            <a:ext cx="8287138" cy="5297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Великий князь Кирилл Владимирович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 descr="C:\Users\User\Desktop\Сергей Бехтеев\136970054478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919228"/>
            <a:ext cx="4357718" cy="5718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User\Desktop\Сергей Бехтеев\s1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446464"/>
            <a:ext cx="7913209" cy="593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User\Desktop\Сергей Бехтеев\Cu9JyoLWYAArUj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42547"/>
            <a:ext cx="4643470" cy="6417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User\Desktop\Сергей Бехтеев\7789782aa14614ebd936fe06de4741e5_i-292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6011" y="334131"/>
            <a:ext cx="7936517" cy="5952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User\Desktop\Сергей Бехтеев\437-20-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67314"/>
            <a:ext cx="8286808" cy="6086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User\Desktop\Сергей Бехтеев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3929326" cy="5168906"/>
          </a:xfrm>
          <a:prstGeom prst="rect">
            <a:avLst/>
          </a:prstGeom>
          <a:noFill/>
        </p:spPr>
      </p:pic>
      <p:pic>
        <p:nvPicPr>
          <p:cNvPr id="5" name="Picture 3" descr="C:\Users\User\Desktop\Сергей Бехтеев\10101729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16748"/>
            <a:ext cx="4240134" cy="5984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User\Desktop\Сергей Бехтеев\IMG_17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0003"/>
            <a:ext cx="3929090" cy="6326083"/>
          </a:xfrm>
          <a:prstGeom prst="rect">
            <a:avLst/>
          </a:prstGeom>
          <a:noFill/>
        </p:spPr>
      </p:pic>
      <p:pic>
        <p:nvPicPr>
          <p:cNvPr id="92163" name="Picture 3" descr="C:\Users\User\Desktop\Сергей Бехтеев\ikona-derjavnaja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714488"/>
            <a:ext cx="4473653" cy="4528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User\Desktop\27945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4979349" cy="6385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C:\Users\User\Desktop\Сергей Бехтеев\DcVjO2GUQAETgQ-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08845"/>
            <a:ext cx="4286280" cy="5864921"/>
          </a:xfrm>
          <a:prstGeom prst="rect">
            <a:avLst/>
          </a:prstGeom>
          <a:noFill/>
        </p:spPr>
      </p:pic>
      <p:pic>
        <p:nvPicPr>
          <p:cNvPr id="90117" name="Picture 5" descr="C:\Users\User\Desktop\Сергей Бехтеев\1003264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8176"/>
            <a:ext cx="3857652" cy="6383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7478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Умер поэт  в Ницце 4 мая 1954 года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4210" name="Picture 2" descr="C:\Users\User\Desktop\Сергей Бехтеев\2565527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142984"/>
            <a:ext cx="3677559" cy="5473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Преподобный Сергий Радонежский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User\Desktop\Сергей Бехтеев\b2ap3_large_28376234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8604983" cy="4840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738" y="1285860"/>
            <a:ext cx="4586262" cy="4857784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Надпись на могильной плите гласит:</a:t>
            </a:r>
            <a:b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Корнет, лицеист Императорского Александровского Лицея 59 курса, Царский поэт и офицер Белой Армии.</a:t>
            </a:r>
            <a:endParaRPr lang="ru-RU" sz="3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 descr="C:\Users\User\Desktop\Сергей Бехтеев\970px-Bekhteev_tom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290"/>
            <a:ext cx="3071834" cy="6447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User\Desktop\Сергей Бехтеев\DSC_93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9023" y="544600"/>
            <a:ext cx="8003505" cy="5581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Воронеже создан благотворительный </a:t>
            </a:r>
            <a:r>
              <a:rPr lang="ru-RU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Бехтеевский</a:t>
            </a: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фонд. </a:t>
            </a:r>
            <a:endParaRPr lang="ru-RU" sz="3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 descr="C:\Users\User\Desktop\Сергей Бехтеев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62910" y="1148538"/>
            <a:ext cx="5423734" cy="5423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Ещё при жизни Сергея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Бехтеева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современники называли Царским поэтом, Царским гусляром, певцом Святой Руси.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8" name="Picture 2" descr="C:\Users\User\Desktop\Сергей Бехтеев\10152067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19798"/>
            <a:ext cx="3214710" cy="5049282"/>
          </a:xfrm>
          <a:prstGeom prst="rect">
            <a:avLst/>
          </a:prstGeom>
          <a:noFill/>
        </p:spPr>
      </p:pic>
      <p:pic>
        <p:nvPicPr>
          <p:cNvPr id="8" name="Picture 2" descr="C:\Users\User\Desktop\ЕКАТЕРИНБУРГСКАЯ И АЛАПАЕВСКАЯ ГОЛГОФЫ\Дочер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1" y="2643182"/>
            <a:ext cx="5180951" cy="3102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357430"/>
            <a:ext cx="4286280" cy="172720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Хозяин Земли Русской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 descr="36f11061a5b7be99b047106cf8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41041" y="0"/>
            <a:ext cx="4602959" cy="6857999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ЕКАТЕРИНБУРГСКАЯ И АЛАПАЕВСКАЯ ГОЛГОФЫ\Государь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582" y="300722"/>
            <a:ext cx="7372194" cy="6158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Сергея </a:t>
            </a:r>
            <a:r>
              <a:rPr lang="ru-RU" sz="2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Бехтеева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именуют ещё нередко поэтом-пророком, поэтическим летописцем кровавой драмы России.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3" descr="C:\Users\User\Desktop\Сергей Бехтеев\hello_html_51c2e4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85925"/>
            <a:ext cx="3564380" cy="4837373"/>
          </a:xfrm>
          <a:prstGeom prst="rect">
            <a:avLst/>
          </a:prstGeom>
          <a:noFill/>
        </p:spPr>
      </p:pic>
      <p:pic>
        <p:nvPicPr>
          <p:cNvPr id="8" name="Picture 2" descr="C:\Users\User\Desktop\ЕКАТЕРИНБУРГСКАЯ И АЛАПАЕВСКАЯ ГОЛГОФЫ\семья 3.jpg"/>
          <p:cNvPicPr>
            <a:picLocks noChangeAspect="1" noChangeArrowheads="1"/>
          </p:cNvPicPr>
          <p:nvPr/>
        </p:nvPicPr>
        <p:blipFill>
          <a:blip r:embed="rId3"/>
          <a:srcRect l="5355" r="5355"/>
          <a:stretch>
            <a:fillRect/>
          </a:stretch>
        </p:blipFill>
        <p:spPr bwMode="auto">
          <a:xfrm>
            <a:off x="4405310" y="1142985"/>
            <a:ext cx="4572031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User\Desktop\ЕКАТЕРИНБУРГСКАЯ И АЛАПАЕВСКАЯ ГОЛГОФЫ\семья Царя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14029" cy="40800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4929198"/>
            <a:ext cx="7572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Пролилась Царская кровь… </a:t>
            </a:r>
            <a:r>
              <a:rPr lang="ru-RU" sz="20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Святая Россия не может погибнуть. Но Великой России, увы, больше нет»,-  </a:t>
            </a:r>
            <a:r>
              <a:rPr lang="ru-RU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произнесла как-то с горечью великая княгиня Елизавета Федоровна. </a:t>
            </a:r>
            <a:endParaRPr lang="ru-RU" sz="2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0100" y="6000768"/>
            <a:ext cx="7572428" cy="7143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Поклонный Крест в Царском монастыре на Ганиной Яме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Династия Романовых\10. Ганина ям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3411" y="357166"/>
            <a:ext cx="7524803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1736" y="6000768"/>
            <a:ext cx="4357718" cy="7143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Царский монастырь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Династия Романовых\12. Ганина ям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2996" y="428604"/>
            <a:ext cx="7239051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Святой праведный Иоанн </a:t>
            </a:r>
            <a:r>
              <a:rPr lang="ru-RU" sz="3100" b="1" dirty="0" err="1" smtClean="0">
                <a:solidFill>
                  <a:schemeClr val="bg1"/>
                </a:solidFill>
              </a:rPr>
              <a:t>Кронштадский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User\Desktop\Сергей Бехтеев\66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3" y="972538"/>
            <a:ext cx="4484951" cy="5671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7686" y="5357826"/>
            <a:ext cx="4071966" cy="8572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Екатеринбург. Храм на Крови – Всех святых, </a:t>
            </a:r>
          </a:p>
          <a:p>
            <a:r>
              <a:rPr lang="ru-RU" sz="1600" dirty="0" smtClean="0">
                <a:solidFill>
                  <a:srgbClr val="FFC000"/>
                </a:solidFill>
              </a:rPr>
              <a:t>в Земле Российской просиявших </a:t>
            </a:r>
            <a:endParaRPr lang="ru-RU" sz="16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User\Desktop\ЕКАТЕРИНБУРГ 2018\DSCN058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65" y="571480"/>
            <a:ext cx="5619789" cy="42148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1785926"/>
            <a:ext cx="3214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Забудет Русь свои печали,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Кровавых распрей времена,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сохранят веков скрижали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Святых Страдальцев Имена.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месте том, где люди злые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Сжигали Тех, Кто святы нам,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Поднимет главы золотые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Победоносный Божий Храм.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И, Русь с небес благословляя,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Восстанет Образ неземной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Царя-страдальца Николая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Его замученной Семьей.</a:t>
            </a:r>
            <a:endParaRPr lang="ru-RU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User\Desktop\ЕКАТЕРИНБУРГСКАЯ И АЛАПАЕВСКАЯ ГОЛГОФЫ\Дочери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736196"/>
            <a:ext cx="8229600" cy="492840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Воскрешение Лазаря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C:\Users\User\Desktop\Сергей Бехтеев\84767162bc71f33ab440022841a225f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3" y="1000108"/>
            <a:ext cx="8181677" cy="5353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User\Desktop\Сергей Бехтеев\2604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14290"/>
            <a:ext cx="4238640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User\Desktop\lazarus_resurrection-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28"/>
            <a:ext cx="6286544" cy="6356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User\Desktop\Сергей Бехтеев\Behteev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0"/>
            <a:ext cx="4714907" cy="6432189"/>
          </a:xfrm>
          <a:prstGeom prst="rect">
            <a:avLst/>
          </a:prstGeom>
          <a:noFill/>
        </p:spPr>
      </p:pic>
      <p:pic>
        <p:nvPicPr>
          <p:cNvPr id="4" name="Picture 2" descr="C:\Users\User\Desktop\Сергей Бехтеев\123879540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214422"/>
            <a:ext cx="302895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User\Desktop\Сергей Бехтеев\Бехтеев-Грядущее-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85614"/>
            <a:ext cx="8229600" cy="4629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57356" y="5429264"/>
            <a:ext cx="5421332" cy="742936"/>
          </a:xfrm>
        </p:spPr>
        <p:txBody>
          <a:bodyPr/>
          <a:lstStyle/>
          <a:p>
            <a:r>
              <a:rPr lang="ru-RU" dirty="0" smtClean="0"/>
              <a:t>Храм на Крови </a:t>
            </a:r>
            <a:endParaRPr lang="ru-RU" dirty="0"/>
          </a:p>
        </p:txBody>
      </p:sp>
      <p:pic>
        <p:nvPicPr>
          <p:cNvPr id="2050" name="Picture 2" descr="C:\Users\User\Desktop\ЕКАТЕРИНБУРГ 2018\DSCN058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7166"/>
            <a:ext cx="7143800" cy="53578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5852" y="6072206"/>
            <a:ext cx="797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Алтарь Храма на Крови. Находится на месте расстрельной комнаты.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ЕКАТЕРИНБУРГ 2018\DSCN055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6834757" cy="51260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6215082"/>
            <a:ext cx="6885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Алтарь Храма на Крови. Находится на месте расстрельной комнаты.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3042" y="5286388"/>
            <a:ext cx="6000792" cy="95725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C000"/>
                </a:solidFill>
              </a:rPr>
              <a:t>Поклонный Крест в Царском монастыре на Ганиной Яме </a:t>
            </a:r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10242" name="Picture 2" descr="C:\Users\User\Desktop\Династия Романовых\10. Ганина ям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674</Words>
  <PresentationFormat>Экран (4:3)</PresentationFormat>
  <Paragraphs>92</Paragraphs>
  <Slides>103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5" baseType="lpstr">
      <vt:lpstr>Тема Office</vt:lpstr>
      <vt:lpstr>Документ</vt:lpstr>
      <vt:lpstr>Сергей Бехтеев - Певец Святой Руси</vt:lpstr>
      <vt:lpstr>Слайд 2</vt:lpstr>
      <vt:lpstr>Родился 7 апреля 1879 в имении Липовка Елецкого уезда Орловской губернии Российской империи.  </vt:lpstr>
      <vt:lpstr>Происходил из старинного дворянского рода, известного с 1571 года,  имеющего длинную и славную историю. </vt:lpstr>
      <vt:lpstr>Святитель Тихон Задонский</vt:lpstr>
      <vt:lpstr>Старый Елец.</vt:lpstr>
      <vt:lpstr>Слайд 7</vt:lpstr>
      <vt:lpstr>Преподобный Сергий Радонежский </vt:lpstr>
      <vt:lpstr>Святой праведный Иоанн Кронштадский </vt:lpstr>
      <vt:lpstr>Слайд 10</vt:lpstr>
      <vt:lpstr>Поступает служить в элитный,  подшефный Императрице Кавалергардский полк, получает чин офицера. </vt:lpstr>
      <vt:lpstr>Слайд 12</vt:lpstr>
      <vt:lpstr>Слайд 13</vt:lpstr>
      <vt:lpstr>В графе «Род занятий» Государь пишет: «Хозяин Земли Русской». </vt:lpstr>
      <vt:lpstr>«Боже, Царя сохрани!»</vt:lpstr>
      <vt:lpstr>Слайд 16</vt:lpstr>
      <vt:lpstr>Громко скликает гудящая медь  Чернь на кровавое вече… </vt:lpstr>
      <vt:lpstr>Слайд 18</vt:lpstr>
      <vt:lpstr>Слайд 19</vt:lpstr>
      <vt:lpstr>Слайд 20</vt:lpstr>
      <vt:lpstr>Слайд 21</vt:lpstr>
      <vt:lpstr>  </vt:lpstr>
      <vt:lpstr>Когда-то властная Царица, Гроза и страх своих врагов - Теперь ты жалкая блудница, Раба, прислужница рабов! </vt:lpstr>
      <vt:lpstr>Слайд 24</vt:lpstr>
      <vt:lpstr>Слайд 25</vt:lpstr>
      <vt:lpstr>«Умирающая»</vt:lpstr>
      <vt:lpstr>В ноябре 1920 года в рядах Белой армии поэт отступает в Крым и навсегда покидает Россию со множеством русских изгнанников. </vt:lpstr>
      <vt:lpstr> </vt:lpstr>
      <vt:lpstr>Слайд 29</vt:lpstr>
      <vt:lpstr>Царь — это Солнце блистательной славы; Царь это гордость страны… </vt:lpstr>
      <vt:lpstr>Звон златоглавых церквей </vt:lpstr>
      <vt:lpstr>Страна стихийного размаха, Страна злодейства и добра, Страна наследий Мономаха, Страна Тушинского вора.  </vt:lpstr>
      <vt:lpstr>Царь — это вера и правда святая  </vt:lpstr>
      <vt:lpstr>Русь богомольная, Русь вековая Дедов.. отцов... сыновей. </vt:lpstr>
      <vt:lpstr>Слайд 35</vt:lpstr>
      <vt:lpstr>Слайд 36</vt:lpstr>
      <vt:lpstr>«Звонарь»</vt:lpstr>
      <vt:lpstr>Слайд 38</vt:lpstr>
      <vt:lpstr>Слайд 39</vt:lpstr>
      <vt:lpstr>Слайд 40</vt:lpstr>
      <vt:lpstr> Блестят величием своим </vt:lpstr>
      <vt:lpstr>Слайд 42</vt:lpstr>
      <vt:lpstr>«Царь»</vt:lpstr>
      <vt:lpstr>Слайд 44</vt:lpstr>
      <vt:lpstr>Слайд 45</vt:lpstr>
      <vt:lpstr>Слайд 46</vt:lpstr>
      <vt:lpstr>Слайд 47</vt:lpstr>
      <vt:lpstr>Светлый отрок </vt:lpstr>
      <vt:lpstr>Слайд 49</vt:lpstr>
      <vt:lpstr>Слайд 50</vt:lpstr>
      <vt:lpstr>Слайд 51</vt:lpstr>
      <vt:lpstr>Слайд 52</vt:lpstr>
      <vt:lpstr>Расстрельная комната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«Двуглавый орел»</vt:lpstr>
      <vt:lpstr>Великий князь Кирилл Владимирович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Умер поэт  в Ницце 4 мая 1954 года</vt:lpstr>
      <vt:lpstr>Надпись на могильной плите гласит: Корнет, лицеист Императорского Александровского Лицея 59 курса, Царский поэт и офицер Белой Армии.</vt:lpstr>
      <vt:lpstr>Слайд 81</vt:lpstr>
      <vt:lpstr>В Воронеже создан благотворительный Бехтеевский фонд. </vt:lpstr>
      <vt:lpstr>Ещё при жизни Сергея Бехтеева современники называли Царским поэтом, Царским гусляром, певцом Святой Руси. </vt:lpstr>
      <vt:lpstr>Хозяин Земли Русской</vt:lpstr>
      <vt:lpstr>Слайд 85</vt:lpstr>
      <vt:lpstr>Сергея Бехтеева именуют ещё нередко поэтом-пророком, поэтическим летописцем кровавой драмы России. </vt:lpstr>
      <vt:lpstr>Слайд 87</vt:lpstr>
      <vt:lpstr>Слайд 88</vt:lpstr>
      <vt:lpstr>Слайд 89</vt:lpstr>
      <vt:lpstr>Слайд 90</vt:lpstr>
      <vt:lpstr>Слайд 91</vt:lpstr>
      <vt:lpstr>Воскрешение Лазаря 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Певец Святой Руси</dc:title>
  <dc:creator>User</dc:creator>
  <cp:lastModifiedBy>User</cp:lastModifiedBy>
  <cp:revision>93</cp:revision>
  <dcterms:created xsi:type="dcterms:W3CDTF">2019-10-04T09:27:11Z</dcterms:created>
  <dcterms:modified xsi:type="dcterms:W3CDTF">2019-11-05T09:18:43Z</dcterms:modified>
</cp:coreProperties>
</file>