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8" r:id="rId29"/>
    <p:sldId id="287" r:id="rId30"/>
    <p:sldId id="285" r:id="rId31"/>
    <p:sldId id="286" r:id="rId32"/>
    <p:sldId id="284" r:id="rId33"/>
    <p:sldId id="290" r:id="rId34"/>
    <p:sldId id="289" r:id="rId35"/>
    <p:sldId id="292" r:id="rId36"/>
    <p:sldId id="294" r:id="rId37"/>
    <p:sldId id="295" r:id="rId38"/>
    <p:sldId id="296" r:id="rId39"/>
    <p:sldId id="297" r:id="rId40"/>
    <p:sldId id="291" r:id="rId41"/>
    <p:sldId id="299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5609E8-5058-4EF9-9A6A-6C52E30DC3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g11.nnm.me/4/c/1/7/5/e9e1357b166bc56be6f226dced5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357430"/>
            <a:ext cx="4286280" cy="1727203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Служение Отечеству Императора Николая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II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: Хозяин Земли Русской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11" descr="36f11061a5b7be99b047106cf8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1041" y="0"/>
            <a:ext cx="4602959" cy="6857999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9569.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26" y="-17885"/>
            <a:ext cx="6543722" cy="40898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5143512"/>
            <a:ext cx="7258072" cy="1411279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Россия была четвертой промышленной державой мира, ее доля в мировой промышленности в начале ХХ века составляла 8–9%.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Строительство завода «</a:t>
            </a:r>
            <a:r>
              <a:rPr lang="ru-RU" i="1" dirty="0" err="1" smtClean="0">
                <a:solidFill>
                  <a:schemeClr val="bg1"/>
                </a:solidFill>
              </a:rPr>
              <a:t>Электросила</a:t>
            </a:r>
            <a:r>
              <a:rPr lang="ru-RU" i="1" dirty="0" smtClean="0">
                <a:solidFill>
                  <a:schemeClr val="bg1"/>
                </a:solidFill>
              </a:rPr>
              <a:t>» в Харькове – флагмана электромашиностроения СССР. 1915 г.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642917"/>
            <a:ext cx="8105803" cy="544990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>
                <a:latin typeface="Century Gothic" pitchFamily="34" charset="0"/>
              </a:rPr>
              <a:t>       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В конце 1913 года Эдмон </a:t>
            </a:r>
            <a:r>
              <a:rPr lang="ru-RU" dirty="0" err="1">
                <a:solidFill>
                  <a:schemeClr val="bg1"/>
                </a:solidFill>
                <a:latin typeface="Century Gothic" pitchFamily="34" charset="0"/>
              </a:rPr>
              <a:t>Тэри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, отмечая поразительные успехи России во всех областях, заключил: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«Если дела будут идти так и дальше, то Россия к середине текущего века будет господствовать над Европой как в политическом, так и в экономическом и финансовом отношении».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b="12391"/>
          <a:stretch>
            <a:fillRect/>
          </a:stretch>
        </p:blipFill>
        <p:spPr>
          <a:xfrm>
            <a:off x="1000099" y="0"/>
            <a:ext cx="7036119" cy="52149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5357826"/>
            <a:ext cx="8186766" cy="112552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Россия управлялась в то время только девятью министрами, и император, не имея даже личного секретаря, в период только с 1909 по 1911 годы сам разработал и утвердил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900 законопроектов. 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9570.b.jpg"/>
          <p:cNvPicPr>
            <a:picLocks noGrp="1" noChangeAspect="1"/>
          </p:cNvPicPr>
          <p:nvPr>
            <p:ph idx="1"/>
          </p:nvPr>
        </p:nvPicPr>
        <p:blipFill>
          <a:blip r:embed="rId2"/>
          <a:srcRect b="4098"/>
          <a:stretch>
            <a:fillRect/>
          </a:stretch>
        </p:blipFill>
        <p:spPr>
          <a:xfrm>
            <a:off x="762045" y="0"/>
            <a:ext cx="7752833" cy="52863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5572140"/>
            <a:ext cx="8329642" cy="83977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Строились мощные машиностроительные, сталелитейные и военные предприятия, среди них Путиловский и </a:t>
            </a:r>
            <a:r>
              <a:rPr lang="ru-RU" sz="2400" dirty="0" err="1" smtClean="0">
                <a:solidFill>
                  <a:schemeClr val="bg1"/>
                </a:solidFill>
                <a:latin typeface="Century Gothic" pitchFamily="34" charset="0"/>
              </a:rPr>
              <a:t>Обуховский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, Коломенский и </a:t>
            </a:r>
            <a:r>
              <a:rPr lang="ru-RU" sz="2400" dirty="0" err="1" smtClean="0">
                <a:solidFill>
                  <a:schemeClr val="bg1"/>
                </a:solidFill>
                <a:latin typeface="Century Gothic" pitchFamily="34" charset="0"/>
              </a:rPr>
              <a:t>Сормовский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 заводы, верфи Санкт-Петербурга. 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428604"/>
            <a:ext cx="4038600" cy="3028950"/>
          </a:xfrm>
        </p:spPr>
      </p:pic>
      <p:pic>
        <p:nvPicPr>
          <p:cNvPr id="6" name="Содержимое 5" descr="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85918" y="3714752"/>
            <a:ext cx="5280839" cy="2857520"/>
          </a:xfrm>
        </p:spPr>
      </p:pic>
      <p:sp>
        <p:nvSpPr>
          <p:cNvPr id="7" name="TextBox 6"/>
          <p:cNvSpPr txBox="1"/>
          <p:nvPr/>
        </p:nvSpPr>
        <p:spPr>
          <a:xfrm>
            <a:off x="5572132" y="428604"/>
            <a:ext cx="32147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В начале царствования был построен великий Сибирский путь – Транссиб, до сих пор являющийся транспортным хребтом страны.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9572.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0"/>
            <a:ext cx="6962689" cy="35718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857628"/>
            <a:ext cx="7829576" cy="26257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Как свидетельствовал Игорь Иванович Сикорский, Николай II любил технику и хорошо разбирался в ней. Игорь Иванович писал в воспоминаниях по поводу своих личных встреч с Николаем II: «Император был среди очень немногих людей, которые не задают вопросов без того, чтобы они были корректны и осмысленны. Все его расспросы были разумны и здравы с инженерной точки зрения».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428736"/>
            <a:ext cx="4114800" cy="46910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Создание </a:t>
            </a:r>
            <a:r>
              <a:rPr lang="ru-RU" sz="2400" dirty="0" err="1" smtClean="0">
                <a:solidFill>
                  <a:schemeClr val="bg1"/>
                </a:solidFill>
                <a:latin typeface="Century Gothic" pitchFamily="34" charset="0"/>
              </a:rPr>
              <a:t>горно-промышленного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 района юга России с его огромными металлургическими, угольными, машиностроительными, химическими предприятиями. 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" name="Содержимое 4" descr="269573.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867" y="1214422"/>
            <a:ext cx="4701133" cy="35719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29256" y="1643050"/>
            <a:ext cx="3500462" cy="3643338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К началу Первой мировой войны -       к 1914 году -                в России было более 400 гигантских предприятий с числом рабочих на каждом больше 1000.</a:t>
            </a:r>
          </a:p>
          <a:p>
            <a:endParaRPr lang="ru-RU" dirty="0"/>
          </a:p>
        </p:txBody>
      </p:sp>
      <p:pic>
        <p:nvPicPr>
          <p:cNvPr id="6" name="Содержимое 6" descr="269576.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5111750" cy="39695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14414" y="5357826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Путиловский завод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6072206"/>
            <a:ext cx="8329642" cy="62546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Развитие промышленности Царь считал личным делом </a:t>
            </a:r>
          </a:p>
          <a:p>
            <a:endParaRPr lang="ru-RU" dirty="0"/>
          </a:p>
        </p:txBody>
      </p:sp>
      <p:pic>
        <p:nvPicPr>
          <p:cNvPr id="7" name="Содержимое 6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596078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Создание крупных промышленных предприятий на юге России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Содержимое 5" descr="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42648" y="3028795"/>
            <a:ext cx="5101352" cy="3829205"/>
          </a:xfrm>
        </p:spPr>
      </p:pic>
      <p:pic>
        <p:nvPicPr>
          <p:cNvPr id="5" name="Содержимое 4" descr="6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4282" y="1357298"/>
            <a:ext cx="4038600" cy="304914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Павел Рыженко. Историческая живопись [27, JPEG]">
            <a:hlinkClick r:id="rId2" tooltip="&quot;Оригинальный размер изображения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48" y="0"/>
            <a:ext cx="7786742" cy="507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5214950"/>
            <a:ext cx="81439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1917 год. Октябрьский переворот. Страшный год перелома русской истории, начало разжигания классовой ненависти, братоубийственной гражданской войны, безрассудного  ниспровержения нравственных устоев.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453" y="428604"/>
            <a:ext cx="5391547" cy="37147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4500570"/>
            <a:ext cx="7786742" cy="171451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Крупнейшие электротехнические и радиотехнические заводы были построены перед Первой мировой войной и непосредственно в 1914–1916 годах. 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04"/>
            <a:ext cx="3779760" cy="37147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9633.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250" y="785794"/>
            <a:ext cx="5111750" cy="474013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435100"/>
            <a:ext cx="3714776" cy="46910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Работа по строительству </a:t>
            </a:r>
            <a:r>
              <a:rPr lang="ru-RU" sz="2400" dirty="0" err="1" smtClean="0">
                <a:solidFill>
                  <a:schemeClr val="bg1"/>
                </a:solidFill>
                <a:latin typeface="Century Gothic" pitchFamily="34" charset="0"/>
              </a:rPr>
              <a:t>ДнепроГЭСа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 была начата еще до Первой мировой войны, ее отложили до окончания военных действий. 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Турбинный зал </a:t>
            </a:r>
            <a:r>
              <a:rPr lang="ru-RU" i="1" dirty="0" err="1" smtClean="0">
                <a:solidFill>
                  <a:schemeClr val="bg1"/>
                </a:solidFill>
              </a:rPr>
              <a:t>Гиндукушская</a:t>
            </a:r>
            <a:r>
              <a:rPr lang="ru-RU" i="1" dirty="0" smtClean="0">
                <a:solidFill>
                  <a:schemeClr val="bg1"/>
                </a:solidFill>
              </a:rPr>
              <a:t> ГЭС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.jpg"/>
          <p:cNvPicPr>
            <a:picLocks noGrp="1" noChangeAspect="1"/>
          </p:cNvPicPr>
          <p:nvPr>
            <p:ph idx="1"/>
          </p:nvPr>
        </p:nvPicPr>
        <p:blipFill>
          <a:blip r:embed="rId2"/>
          <a:srcRect b="3088"/>
          <a:stretch>
            <a:fillRect/>
          </a:stretch>
        </p:blipFill>
        <p:spPr>
          <a:xfrm>
            <a:off x="0" y="714356"/>
            <a:ext cx="5111750" cy="51435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0694" y="1428736"/>
            <a:ext cx="3643306" cy="485778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Резолюция Государя Николая II: «Я считаю, что Россия нуждается в открытии высших специальных заведений, а еще больше в средних технических и сельскохозяйственных школах, но что с нее вполне достаточно существующих университетов». 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00042"/>
            <a:ext cx="7572428" cy="4742232"/>
          </a:xfrm>
        </p:spPr>
      </p:pic>
      <p:sp>
        <p:nvSpPr>
          <p:cNvPr id="6" name="TextBox 5"/>
          <p:cNvSpPr txBox="1"/>
          <p:nvPr/>
        </p:nvSpPr>
        <p:spPr>
          <a:xfrm>
            <a:off x="2786050" y="5643578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Молочный институт под Вологдой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5" y="214290"/>
            <a:ext cx="4403161" cy="31432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3429000"/>
            <a:ext cx="4429156" cy="278608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Кораблестроительные программы 1907–1914 годов, давшие толчок развитию высоких технологий, и «</a:t>
            </a:r>
            <a:r>
              <a:rPr lang="ru-RU" sz="1800" dirty="0" err="1" smtClean="0">
                <a:solidFill>
                  <a:schemeClr val="bg1"/>
                </a:solidFill>
                <a:latin typeface="Century Gothic" pitchFamily="34" charset="0"/>
              </a:rPr>
              <a:t>Столыпинский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 курс», важнейшей частью которого было развитие народного образования, сельскохозяйственной науки и сельхозмашиностроения, состоялись только благодаря последовательной личной поддержке государя</a:t>
            </a:r>
            <a:endParaRPr lang="ru-RU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3" y="2428868"/>
            <a:ext cx="4550595" cy="335758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9634.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850606" cy="350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3643314"/>
            <a:ext cx="6215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Самый длинный в Российской империи железнодорожный мост из 26 пролётов, проложенный через реку </a:t>
            </a:r>
            <a:r>
              <a:rPr lang="ru-RU" i="1" dirty="0" err="1" smtClean="0">
                <a:solidFill>
                  <a:schemeClr val="bg1"/>
                </a:solidFill>
              </a:rPr>
              <a:t>Аму-Дарью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4572008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Благодаря реформам Николая II в области среднего образования и открытию большого числа новых инженерных вузов на рубеже веков Российская империя между 1907 и 1914 годами (вместе с США) стала мировым лидером в области технического образования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42852"/>
            <a:ext cx="5500726" cy="37514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4071942"/>
            <a:ext cx="7715272" cy="233360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Крупными статьями русского экспорта были высокотехнологичные изделия – продукты нефтепереработки и резиновые изделия. Лидирующие позиции в мире занимала русская резиновая промышленность. В России были огромные резиновые заводы – в Риге, в Петербурге, в Москве, они относились к числу наиболее технологичных в мире.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130" y="1142985"/>
            <a:ext cx="4686801" cy="32861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85728"/>
            <a:ext cx="3786214" cy="4691063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Падение производства в 1917–1921 годах было катастрофическим. В 1920–1921 годах, по данным Госплана СССР, промышленное производство составило примерно 13% от показателей 1913 года. </a:t>
            </a:r>
          </a:p>
          <a:p>
            <a:endParaRPr lang="ru-RU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 1927 году СССР восстановил объемы производства на уровне 1912–1913 года, качество продукции очень сильно упало. Есть данные, что брак составлял до 50% продукции, тогда как до революции продукция русских предприятий отличалась высоким «европейским» качеством. </a:t>
            </a:r>
          </a:p>
          <a:p>
            <a:endParaRPr lang="ru-RU" sz="18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285728"/>
            <a:ext cx="7286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Российской империи к 1915 году было больше 105 тысяч школ. В начале царствования Николая II, между прочим, их число составляло чуть больше 70 тысяч. Государь ревностно заботился о духовном просвещении народа. Начальное образование с 1908 года стало обязательным и бесплатным. С этого года ежегодно открывалось 10 тысяч школ. В 1913 году число их превышало 130 тысяч.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6" descr="ббб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500306"/>
            <a:ext cx="6143668" cy="40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Содержимое 4" descr="121822_13_trinixy_ru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57625" y="142875"/>
            <a:ext cx="5111750" cy="39052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3" y="1143000"/>
            <a:ext cx="3071812" cy="922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Накануне войны уже более ста вузов со 150 000 студентов</a:t>
            </a:r>
          </a:p>
          <a:p>
            <a:pPr eaLnBrk="1" hangingPunct="1">
              <a:defRPr/>
            </a:pP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8436" name="Рисунок 5" descr="ффф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429000"/>
            <a:ext cx="5080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 descr="17032_8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4143375"/>
            <a:ext cx="330993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86380" y="2071678"/>
            <a:ext cx="3714776" cy="4119559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Первый удар безбожной власти пришелся на Царя Николая – помазанника Божия и его семью.</a:t>
            </a:r>
          </a:p>
          <a:p>
            <a:endParaRPr lang="ru-RU" dirty="0"/>
          </a:p>
        </p:txBody>
      </p:sp>
      <p:pic>
        <p:nvPicPr>
          <p:cNvPr id="5" name="Picture 12" descr="a01647d85c3b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4821089" cy="685800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5" descr="ChhneZIW4AEJab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928938"/>
            <a:ext cx="53324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206.jpg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32250" y="214290"/>
            <a:ext cx="5111750" cy="2971485"/>
          </a:xfrm>
        </p:spPr>
      </p:pic>
      <p:sp>
        <p:nvSpPr>
          <p:cNvPr id="7" name="Прямоугольник 6"/>
          <p:cNvSpPr/>
          <p:nvPr/>
        </p:nvSpPr>
        <p:spPr>
          <a:xfrm>
            <a:off x="285720" y="500042"/>
            <a:ext cx="3571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В 1908 году было введено обязательное начальное образование. К 1916 году, грамотность в Империи не менее 85 %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4" descr="Рисунок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285750"/>
            <a:ext cx="4364037" cy="32797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5" y="214313"/>
            <a:ext cx="4071938" cy="3357562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При Государе Николае </a:t>
            </a:r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II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 в России для обучения грамоте крестьянских детей повсеместно образовывались так называемые напольные школы.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Перед революцией был проведен закон о полной бесплатности образования, причем не только обучения, но и жизни во время обучения. 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20484" name="Рисунок 5" descr="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000500"/>
            <a:ext cx="4413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6" descr="44704_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714750"/>
            <a:ext cx="360045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214422"/>
            <a:ext cx="35719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«Русский язык так богат, что позволяет во всех случаях заменить иностранные выражения русскими. Ни одно слово неславянского происхождения не должно было бы уродовать нашего языка».</a:t>
            </a:r>
          </a:p>
          <a:p>
            <a:endParaRPr lang="ru-RU" sz="2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Император Николай </a:t>
            </a:r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II</a:t>
            </a:r>
            <a:endParaRPr lang="ru-RU" sz="2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dirty="0"/>
          </a:p>
        </p:txBody>
      </p:sp>
      <p:pic>
        <p:nvPicPr>
          <p:cNvPr id="4" name="Рисунок 2" descr="516x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71934" y="428604"/>
            <a:ext cx="4894263" cy="58531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691ab45170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57356" y="0"/>
            <a:ext cx="5072098" cy="5072098"/>
          </a:xfrm>
          <a:noFill/>
          <a:ln/>
        </p:spPr>
      </p:pic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500034" y="5143512"/>
            <a:ext cx="796133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Служение народу Николай 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II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 воспринимал как свою священную обязанность; к подданным он относился, как любящий отец. Сохранилось множество случаев особенно трогательного отношения Государя к простым людям.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4643446"/>
            <a:ext cx="8115328" cy="198278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Один из величайших актов Государя во время войны - это запрещение продажи вин по всей территории России. Государь говорил: «Ужасно, если правительство будет извлекать доход из народного пьянства».</a:t>
            </a:r>
          </a:p>
          <a:p>
            <a:pPr algn="ctr"/>
            <a:endParaRPr lang="ru-RU" dirty="0"/>
          </a:p>
        </p:txBody>
      </p:sp>
      <p:pic>
        <p:nvPicPr>
          <p:cNvPr id="5" name="Picture 8" descr="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66" y="0"/>
            <a:ext cx="5982130" cy="4367748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3aa3d09b8ed0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88913"/>
            <a:ext cx="3941762" cy="5113337"/>
          </a:xfrm>
          <a:noFill/>
          <a:ln/>
        </p:spPr>
      </p:pic>
      <p:sp>
        <p:nvSpPr>
          <p:cNvPr id="2765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5661025"/>
            <a:ext cx="8229600" cy="6477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</a:rPr>
              <a:t>Царская семья была образцом христианской семьи.</a:t>
            </a:r>
          </a:p>
        </p:txBody>
      </p:sp>
      <p:pic>
        <p:nvPicPr>
          <p:cNvPr id="27660" name="Picture 12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0638" y="260350"/>
            <a:ext cx="3497262" cy="5256213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2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  <a:t>Императрица Александра Федоровна</a:t>
            </a:r>
          </a:p>
        </p:txBody>
      </p:sp>
      <p:pic>
        <p:nvPicPr>
          <p:cNvPr id="29713" name="Picture 17" descr="b902e32e9141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96975"/>
            <a:ext cx="3732212" cy="5184775"/>
          </a:xfrm>
          <a:noFill/>
          <a:ln/>
        </p:spPr>
      </p:pic>
      <p:pic>
        <p:nvPicPr>
          <p:cNvPr id="29721" name="Picture 25" descr="thumbnailCA36TF4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125538"/>
            <a:ext cx="3244850" cy="4968875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9" name="Rectangle 15"/>
          <p:cNvSpPr>
            <a:spLocks noGrp="1" noChangeArrowheads="1"/>
          </p:cNvSpPr>
          <p:nvPr>
            <p:ph type="title"/>
          </p:nvPr>
        </p:nvSpPr>
        <p:spPr>
          <a:xfrm>
            <a:off x="323850" y="3357563"/>
            <a:ext cx="8820150" cy="3211512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</a:rPr>
              <a:t>                                          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    </a:t>
            </a:r>
            <a:b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                                           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Когда началась 1-я мировая </a:t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война, Александра Федоровна </a:t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пошла работать хирургической </a:t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сестрой, да еще привлекла к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</a:rPr>
              <a:t>этому Царевен – случай в истории уникальный.</a:t>
            </a:r>
            <a:r>
              <a:rPr lang="ru-RU" sz="2400" dirty="0">
                <a:solidFill>
                  <a:srgbClr val="990033"/>
                </a:solidFill>
                <a:latin typeface="Times New Roman" pitchFamily="18" charset="0"/>
              </a:rPr>
              <a:t/>
            </a:r>
            <a:br>
              <a:rPr lang="ru-RU" sz="2400" dirty="0">
                <a:solidFill>
                  <a:srgbClr val="990033"/>
                </a:solidFill>
                <a:latin typeface="Times New Roman" pitchFamily="18" charset="0"/>
              </a:rPr>
            </a:br>
            <a:endParaRPr lang="ru-RU" sz="2400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57354" name="Picture 10" descr="imgpreviewCAM67CU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333375"/>
            <a:ext cx="4105275" cy="2462213"/>
          </a:xfrm>
          <a:noFill/>
          <a:ln/>
        </p:spPr>
      </p:pic>
      <p:pic>
        <p:nvPicPr>
          <p:cNvPr id="57352" name="Picture 8" descr="imgpreviewCA93ZMU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940425" y="333375"/>
            <a:ext cx="1920875" cy="3201988"/>
          </a:xfrm>
          <a:noFill/>
          <a:ln/>
        </p:spPr>
      </p:pic>
      <p:pic>
        <p:nvPicPr>
          <p:cNvPr id="57361" name="Picture 17" descr="imgpreviewCANOXOR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11188" y="3141663"/>
            <a:ext cx="3602037" cy="2144712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4714884"/>
            <a:ext cx="4071966" cy="2143116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Благотворительность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«Лазареты, раненые и панихиды – вот чем заполнены были эти молодые жизни», - пишет </a:t>
            </a:r>
            <a:r>
              <a:rPr lang="ru-RU" sz="2400" dirty="0" err="1" smtClean="0">
                <a:solidFill>
                  <a:schemeClr val="bg1"/>
                </a:solidFill>
                <a:latin typeface="Century Gothic" pitchFamily="34" charset="0"/>
              </a:rPr>
              <a:t>Ф.Винберг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  <a:p>
            <a:pPr eaLnBrk="1" hangingPunct="1">
              <a:defRPr/>
            </a:pPr>
            <a:endParaRPr lang="ru-RU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eaLnBrk="1" hangingPunct="1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30723" name="Рисунок 12" descr="0_ce40c_a6d3eae0_ori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7188"/>
            <a:ext cx="3329296" cy="421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13" descr="pics1183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1162" y="3571876"/>
            <a:ext cx="492283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14" descr="mda.php.jpg"/>
          <p:cNvPicPr>
            <a:picLocks noChangeAspect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357686" y="428604"/>
            <a:ext cx="3698875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P10006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38213"/>
            <a:ext cx="76200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57290" y="357166"/>
            <a:ext cx="678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Century Gothic" pitchFamily="34" charset="0"/>
              </a:rPr>
              <a:t>Сестры милосердия</a:t>
            </a:r>
            <a:endParaRPr lang="ru-RU" sz="20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5786454"/>
            <a:ext cx="8929718" cy="69689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Нет более оклеветанных  понапрасну людей, чем Семья нашего последнего русского  Императора Николая  Александровича Романова</a:t>
            </a:r>
            <a:endParaRPr lang="ru-RU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5" descr="305x405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857224" y="-1"/>
            <a:ext cx="7517600" cy="566211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72100" y="1285860"/>
            <a:ext cx="3571900" cy="51435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«Учись делать других счастливыми, думай о себе в последнюю очередь. Будь мягкой, доброй, никогда не веди себя грубо и резко. Будь терпеливой и вежливой, всячески помогай сестрам. Когда увидишь кого-нибудь в печали, старайся подарить солнечной улыбкой. Покажи свое любящее сердце». 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Содержимое 4" descr="999a6d174cff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97983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0_36858_c5fd1209_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48" y="428604"/>
            <a:ext cx="4471987" cy="4752975"/>
          </a:xfrm>
          <a:noFill/>
          <a:ln/>
        </p:spPr>
      </p:pic>
      <p:pic>
        <p:nvPicPr>
          <p:cNvPr id="64526" name="Picture 14" descr="73024524_714988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6163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5786" y="5357826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Младший из детей Царской семьи – Алексий – родился   после долгих молитв о даровании сына и Наследника престола и посещения  Царской четой </a:t>
            </a:r>
            <a:r>
              <a:rPr lang="ru-RU" sz="2000" dirty="0" err="1" smtClean="0">
                <a:solidFill>
                  <a:schemeClr val="bg1"/>
                </a:solidFill>
                <a:latin typeface="Century Gothic" pitchFamily="34" charset="0"/>
              </a:rPr>
              <a:t>Сарова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787900" y="476250"/>
            <a:ext cx="3529013" cy="5649913"/>
          </a:xfrm>
        </p:spPr>
        <p:txBody>
          <a:bodyPr/>
          <a:lstStyle/>
          <a:p>
            <a:pPr>
              <a:buFontTx/>
              <a:buNone/>
            </a:pPr>
            <a:endParaRPr lang="en-US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«Когда я буду царем, не будет бедных и нечастных; я хочу, чтобы 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   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все были</a:t>
            </a:r>
            <a:br>
              <a:rPr lang="ru-RU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счастливы</a:t>
            </a:r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»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1690" name="Picture 10" descr="300px-Alexei_Nikolaievich_circa_1917_Army_unifo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04813"/>
            <a:ext cx="4313237" cy="5903912"/>
          </a:xfrm>
          <a:noFill/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3857628"/>
            <a:ext cx="8208963" cy="2795587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Священник Афанасий (Беляев): «Дай Бог, чтобы все дети были так нравственно высоки, как Дети Царя. Такое незлобие, смирение, покорность родительской воле, преданность безусловная воле Божией, чистота в помышлениях и полное незнание земной грязи, </a:t>
            </a:r>
            <a:br>
              <a:rPr lang="ru-RU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страстной и греховной».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0967" name="Picture 7" descr="Deti_Nikolaya_II_19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3693" y="0"/>
            <a:ext cx="6936795" cy="378619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86322"/>
            <a:ext cx="8607454" cy="1857388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ru-RU" sz="1800" b="1" dirty="0">
                <a:solidFill>
                  <a:schemeClr val="bg1"/>
                </a:solidFill>
              </a:rPr>
              <a:t>     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ru-RU" sz="6200" dirty="0">
                <a:solidFill>
                  <a:schemeClr val="bg1"/>
                </a:solidFill>
                <a:latin typeface="Century Gothic" pitchFamily="34" charset="0"/>
              </a:rPr>
              <a:t>Исключительно много Николай </a:t>
            </a:r>
            <a:r>
              <a:rPr lang="en-US" sz="6200" dirty="0">
                <a:solidFill>
                  <a:schemeClr val="bg1"/>
                </a:solidFill>
                <a:latin typeface="Century Gothic" pitchFamily="34" charset="0"/>
              </a:rPr>
              <a:t>II</a:t>
            </a:r>
            <a:r>
              <a:rPr lang="ru-RU" sz="6200" dirty="0">
                <a:solidFill>
                  <a:schemeClr val="bg1"/>
                </a:solidFill>
                <a:latin typeface="Century Gothic" pitchFamily="34" charset="0"/>
              </a:rPr>
              <a:t> сделал для Русской Православной Церкви. При нем число храмов и монастырей увеличилось более чем на десять тысяч. Их стало к концу царствования 57 тысяч. Число монастырей увеличилось более чем на 250, их стало 1025. 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</a:rPr>
              <a:t>        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5484" name="Picture 12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00495" y="1000108"/>
            <a:ext cx="5104193" cy="3214710"/>
          </a:xfrm>
          <a:noFill/>
          <a:ln/>
        </p:spPr>
      </p:pic>
      <p:pic>
        <p:nvPicPr>
          <p:cNvPr id="105506" name="Picture 34" descr="serafim_tzar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34" y="285728"/>
            <a:ext cx="3124852" cy="414340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600" b="1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2400" b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3752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642910" y="714356"/>
            <a:ext cx="3311525" cy="5289550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Оптинский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 старец  Анатолий  писал: «Судьба Царя – судьба России. Радоваться будет Царь – радоваться будет Россия. Заплачет Царь – заплачет Россия… Не будет Царя – не будет России».</a:t>
            </a:r>
          </a:p>
        </p:txBody>
      </p:sp>
      <p:pic>
        <p:nvPicPr>
          <p:cNvPr id="73750" name="Picture 22" descr="2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6" y="500042"/>
            <a:ext cx="3521365" cy="5214974"/>
          </a:xfrm>
          <a:noFill/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72132" y="1571612"/>
            <a:ext cx="3571868" cy="3378205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r>
              <a:rPr lang="ru-RU" sz="2800" dirty="0">
                <a:solidFill>
                  <a:schemeClr val="bg1"/>
                </a:solidFill>
                <a:latin typeface="Century Gothic" pitchFamily="34" charset="0"/>
              </a:rPr>
              <a:t>15 марта 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  <a:latin typeface="Century Gothic" pitchFamily="34" charset="0"/>
              </a:rPr>
              <a:t>   1917 года произошло явление Державной иконы Пресвятой Богородицы</a:t>
            </a:r>
          </a:p>
        </p:txBody>
      </p:sp>
      <p:pic>
        <p:nvPicPr>
          <p:cNvPr id="108557" name="Picture 13" descr="derza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5379759" cy="6858000"/>
          </a:xfrm>
          <a:noFill/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10" descr="Страстоте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125538"/>
            <a:ext cx="36671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4979987" cy="2087562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В этой комнате была расстреляна Семья последнего Российского Императора Николая Александровича Романова</a:t>
            </a:r>
          </a:p>
        </p:txBody>
      </p:sp>
      <p:pic>
        <p:nvPicPr>
          <p:cNvPr id="94212" name="Picture 4" descr="ta_komnat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349500"/>
            <a:ext cx="5327650" cy="3868738"/>
          </a:xfrm>
          <a:noFill/>
          <a:ln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661025"/>
            <a:ext cx="8229600" cy="8636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entury Gothic" pitchFamily="34" charset="0"/>
              </a:rPr>
              <a:t>1981 год                      2000 год</a:t>
            </a:r>
          </a:p>
        </p:txBody>
      </p:sp>
      <p:pic>
        <p:nvPicPr>
          <p:cNvPr id="95236" name="Picture 4" descr="257409~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549275"/>
            <a:ext cx="3906837" cy="5111750"/>
          </a:xfrm>
          <a:noFill/>
          <a:ln/>
        </p:spPr>
      </p:pic>
      <p:pic>
        <p:nvPicPr>
          <p:cNvPr id="95240" name="Picture 8" descr="DSC0688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33925" y="549275"/>
            <a:ext cx="3832225" cy="5111750"/>
          </a:xfrm>
          <a:noFill/>
          <a:ln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>
          <a:xfrm>
            <a:off x="4786314" y="4714884"/>
            <a:ext cx="3683000" cy="86518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Храм на Крови</a:t>
            </a:r>
            <a:br>
              <a:rPr lang="ru-RU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во имя Всех Святых, в Земле Российской Просиявших</a:t>
            </a:r>
          </a:p>
        </p:txBody>
      </p:sp>
      <p:pic>
        <p:nvPicPr>
          <p:cNvPr id="100362" name="Picture 10" descr="DSC068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642918"/>
            <a:ext cx="4037754" cy="5383227"/>
          </a:xfrm>
          <a:noFill/>
          <a:ln/>
        </p:spPr>
      </p:pic>
      <p:pic>
        <p:nvPicPr>
          <p:cNvPr id="5" name="Picture 6" descr="DSC068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00562" y="642918"/>
            <a:ext cx="4379982" cy="3286148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4942" y="2285992"/>
            <a:ext cx="3714776" cy="376236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Николай был сыном Царя-миротворца  Александра  </a:t>
            </a:r>
            <a:r>
              <a:rPr lang="en-US" sz="2000" dirty="0" smtClean="0">
                <a:solidFill>
                  <a:schemeClr val="bg1"/>
                </a:solidFill>
                <a:latin typeface="Century Gothic" pitchFamily="34" charset="0"/>
              </a:rPr>
              <a:t>III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 и царицы Марии Федоровны, дочери  датского короля.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10" descr="200PX-~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33813" cy="6858000"/>
          </a:xfrm>
          <a:noFill/>
          <a:ln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8" name="Picture 10" descr="DSC0688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500042"/>
            <a:ext cx="3394075" cy="4525962"/>
          </a:xfrm>
          <a:noFill/>
          <a:ln/>
        </p:spPr>
      </p:pic>
      <p:pic>
        <p:nvPicPr>
          <p:cNvPr id="8" name="Picture 9" descr="DSC068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00496" y="1428736"/>
            <a:ext cx="4813370" cy="3607545"/>
          </a:xfrm>
          <a:noFill/>
          <a:ln/>
        </p:spPr>
      </p:pic>
      <p:sp>
        <p:nvSpPr>
          <p:cNvPr id="9" name="Прямоугольник 8"/>
          <p:cNvSpPr/>
          <p:nvPr/>
        </p:nvSpPr>
        <p:spPr>
          <a:xfrm>
            <a:off x="1500166" y="5429264"/>
            <a:ext cx="6143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Монастырь во имя Святых Царственных Страстотерпцев на Ганиной Яме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8323_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509" y="571480"/>
            <a:ext cx="4571491" cy="5334000"/>
          </a:xfrm>
          <a:prstGeom prst="ellipse">
            <a:avLst/>
          </a:prstGeom>
          <a:noFill/>
          <a:ln/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357158" y="1142984"/>
            <a:ext cx="4191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      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«Я питаю твердую, </a:t>
            </a:r>
            <a:r>
              <a:rPr lang="ru-RU" sz="2000" dirty="0" err="1" smtClean="0">
                <a:solidFill>
                  <a:schemeClr val="bg1"/>
                </a:solidFill>
                <a:latin typeface="Century Gothic" pitchFamily="34" charset="0"/>
              </a:rPr>
              <a:t>абсолют-ную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уверенность, что судьба России, моя </a:t>
            </a:r>
            <a:r>
              <a:rPr lang="ru-RU" sz="2000" dirty="0" smtClean="0">
                <a:solidFill>
                  <a:schemeClr val="bg1"/>
                </a:solidFill>
                <a:latin typeface="Century Gothic" pitchFamily="34" charset="0"/>
              </a:rPr>
              <a:t>собственная 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судьба и судьба моей семьи находится в руке Бога, поставившего меня на то место, где я нахожусь. Что бы ни случилось, я склоняюсь перед Его волей, сознанием того, что у меня никогда не было иной мысли, чем служить стране, которую Он мне вверил».</a:t>
            </a:r>
          </a:p>
          <a:p>
            <a:pPr algn="r"/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Император Николай 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II</a:t>
            </a:r>
            <a:endParaRPr lang="ru-R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285860"/>
            <a:ext cx="3900486" cy="4691063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 smtClean="0">
                <a:solidFill>
                  <a:schemeClr val="bg1"/>
                </a:solidFill>
                <a:latin typeface="Century Gothic" pitchFamily="34" charset="0"/>
              </a:rPr>
              <a:t>Стихотворение «Царские глаза»</a:t>
            </a:r>
          </a:p>
          <a:p>
            <a:endParaRPr lang="ru-RU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Кто видел в жизни только раз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Сиянье кротких Царских глаз,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Тому их век не позабыть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И тех очей не разлюбить.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Кому их встретить довелось,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 том сердце верою зажглось,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Того в дни бедствий не смутят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Ни зло людей, ни смертный яд.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Всегда и всюду перед ним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Блестят величием своим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Глаза, которым равных нет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 греховном мире слез и бед.</a:t>
            </a:r>
            <a:endParaRPr lang="ru-RU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Содержимое 6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357166"/>
            <a:ext cx="4417444" cy="58531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143372" y="285728"/>
            <a:ext cx="4762500" cy="6121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        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Александр 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III</a:t>
            </a: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 завещал своему сыну: «Тебе предстоит взять с плеч моих тяжелый груз государственной власти и нести его до могилы так же, как нес его я и как несли его наши предки. Я передаю тебе Царство, Богом мне врученное.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        Меня интересовало только благо моего народа и величие России… В политике внешней держись независимой позиции. Помни: у России нет друзей. Нашей огромности боятся. Избегай войн. В политике внутренней прежде всего покровительствуй Церкви. Она не раз спасала Россию в годину бед. Укрепляй семью, потому что она – основа всякого государства».</a:t>
            </a:r>
          </a:p>
        </p:txBody>
      </p:sp>
      <p:pic>
        <p:nvPicPr>
          <p:cNvPr id="17419" name="Picture 11" descr="250px-Shilder_AlexanderII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642918"/>
            <a:ext cx="4015289" cy="4786346"/>
          </a:xfrm>
          <a:prstGeom prst="ellipse">
            <a:avLst/>
          </a:prstGeo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715016"/>
            <a:ext cx="8401080" cy="76833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За 20 лет правления Государя  население Империи  возросло на 40%  и составило  60 миллионов человек</a:t>
            </a:r>
          </a:p>
          <a:p>
            <a:endParaRPr lang="ru-RU" dirty="0"/>
          </a:p>
        </p:txBody>
      </p:sp>
      <p:pic>
        <p:nvPicPr>
          <p:cNvPr id="5" name="Рисунок 5" descr="famili-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224186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1366</Words>
  <PresentationFormat>Экран (4:3)</PresentationFormat>
  <Paragraphs>79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Служение Отечеству Императора Николая II: Хозяин Земли Русской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Создание крупных промышленных предприятий на юге России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Царская семья была образцом христианской семьи.</vt:lpstr>
      <vt:lpstr>Императрица Александра Федоровна</vt:lpstr>
      <vt:lpstr>                                                                                              Когда началась 1-я мировая                                                        война, Александра Федоровна                                                        пошла работать хирургической                                                        сестрой, да еще привлекла к    этому Царевен – случай в истории уникальный. </vt:lpstr>
      <vt:lpstr>Слайд 38</vt:lpstr>
      <vt:lpstr>Слайд 39</vt:lpstr>
      <vt:lpstr>Слайд 40</vt:lpstr>
      <vt:lpstr>Слайд 41</vt:lpstr>
      <vt:lpstr>Слайд 42</vt:lpstr>
      <vt:lpstr>Священник Афанасий (Беляев): «Дай Бог, чтобы все дети были так нравственно высоки, как Дети Царя. Такое незлобие, смирение, покорность родительской воле, преданность безусловная воле Божией, чистота в помышлениях и полное незнание земной грязи,  страстной и греховной».</vt:lpstr>
      <vt:lpstr>Слайд 44</vt:lpstr>
      <vt:lpstr>   </vt:lpstr>
      <vt:lpstr>Слайд 46</vt:lpstr>
      <vt:lpstr>В этой комнате была расстреляна Семья последнего Российского Императора Николая Александровича Романова</vt:lpstr>
      <vt:lpstr>1981 год                      2000 год</vt:lpstr>
      <vt:lpstr>Храм на Крови во имя Всех Святых, в Земле Российской Просиявших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Служение Отечеству Императора Николая II: Хозяин Земли Русской</dc:title>
  <dc:creator>User</dc:creator>
  <cp:lastModifiedBy>User</cp:lastModifiedBy>
  <cp:revision>26</cp:revision>
  <dcterms:created xsi:type="dcterms:W3CDTF">2017-09-18T09:30:17Z</dcterms:created>
  <dcterms:modified xsi:type="dcterms:W3CDTF">2017-09-19T07:39:33Z</dcterms:modified>
</cp:coreProperties>
</file>